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2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8" r:id="rId2"/>
    <p:sldId id="562" r:id="rId3"/>
    <p:sldId id="488" r:id="rId4"/>
    <p:sldId id="489" r:id="rId5"/>
    <p:sldId id="563" r:id="rId6"/>
    <p:sldId id="454" r:id="rId7"/>
    <p:sldId id="467" r:id="rId8"/>
    <p:sldId id="564" r:id="rId9"/>
    <p:sldId id="455" r:id="rId10"/>
    <p:sldId id="468" r:id="rId11"/>
    <p:sldId id="560" r:id="rId12"/>
    <p:sldId id="561" r:id="rId13"/>
    <p:sldId id="547" r:id="rId14"/>
    <p:sldId id="549" r:id="rId15"/>
    <p:sldId id="556" r:id="rId16"/>
    <p:sldId id="508" r:id="rId17"/>
    <p:sldId id="433" r:id="rId18"/>
    <p:sldId id="554" r:id="rId19"/>
    <p:sldId id="434" r:id="rId20"/>
    <p:sldId id="435" r:id="rId21"/>
    <p:sldId id="559" r:id="rId22"/>
    <p:sldId id="558" r:id="rId23"/>
    <p:sldId id="551" r:id="rId24"/>
    <p:sldId id="509" r:id="rId25"/>
    <p:sldId id="552" r:id="rId26"/>
    <p:sldId id="510" r:id="rId27"/>
    <p:sldId id="550" r:id="rId28"/>
    <p:sldId id="447" r:id="rId29"/>
    <p:sldId id="448" r:id="rId30"/>
    <p:sldId id="512" r:id="rId31"/>
    <p:sldId id="513" r:id="rId32"/>
    <p:sldId id="514" r:id="rId33"/>
    <p:sldId id="565" r:id="rId34"/>
    <p:sldId id="516" r:id="rId35"/>
    <p:sldId id="517" r:id="rId36"/>
    <p:sldId id="519" r:id="rId37"/>
    <p:sldId id="553" r:id="rId38"/>
    <p:sldId id="534" r:id="rId39"/>
    <p:sldId id="520" r:id="rId40"/>
    <p:sldId id="521" r:id="rId41"/>
    <p:sldId id="555" r:id="rId42"/>
    <p:sldId id="450" r:id="rId43"/>
    <p:sldId id="539" r:id="rId44"/>
    <p:sldId id="538" r:id="rId45"/>
  </p:sldIdLst>
  <p:sldSz cx="9144000" cy="6858000" type="screen4x3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FF00"/>
    <a:srgbClr val="A3F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 autoAdjust="0"/>
    <p:restoredTop sz="77007" autoAdjust="0"/>
  </p:normalViewPr>
  <p:slideViewPr>
    <p:cSldViewPr snapToGrid="0" snapToObjects="1">
      <p:cViewPr varScale="1">
        <p:scale>
          <a:sx n="97" d="100"/>
          <a:sy n="97" d="100"/>
        </p:scale>
        <p:origin x="4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59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E7665-BAAC-42B1-B972-C861D7B9B2E6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FE06F-56D1-4639-A659-DFBB24AC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8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63FB922-F127-5E47-9B2E-CA730A74DCAB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Ex: mod 16 just throw away 64,</a:t>
            </a:r>
            <a:r>
              <a:rPr lang="en-US" baseline="0" dirty="0"/>
              <a:t> 32, 16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06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-0 and also addition of positive</a:t>
            </a:r>
            <a:r>
              <a:rPr lang="en-US" baseline="0" dirty="0"/>
              <a:t> and </a:t>
            </a:r>
            <a:r>
              <a:rPr lang="en-US" dirty="0"/>
              <a:t>numbers is a different operation (subtraction)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0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we’re doing modular arithmetic anyway, no one can distinguish –x from –x + 2^n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77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we’re doing modular arithmetic anyway, no one can distinguish –x from –x + 2^n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3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we’re doing modular arithmetic anyway, no one can distinguish –x from –x + 2^n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42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2^n – x = 2^n – 1 + 1 – x = (2^n – 1) – x + 1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70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prove this later 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25, 1, 11, 13!, 36 (=2*2*3*3)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 = </a:t>
            </a:r>
            <a:r>
              <a:rPr lang="en-US" dirty="0" err="1"/>
              <a:t>kp</a:t>
            </a:r>
            <a:r>
              <a:rPr lang="en-US" dirty="0"/>
              <a:t> and Q = </a:t>
            </a:r>
            <a:r>
              <a:rPr lang="en-US" dirty="0" err="1"/>
              <a:t>jp</a:t>
            </a:r>
            <a:r>
              <a:rPr lang="en-US" dirty="0"/>
              <a:t>, then P – Q = (k – j)p.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5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032AF24-FAF0-DF46-80F4-BB02681558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5" Type="http://schemas.openxmlformats.org/officeDocument/2006/relationships/image" Target="../media/image23.png"/><Relationship Id="rId4" Type="http://schemas.openxmlformats.org/officeDocument/2006/relationships/image" Target="../media/image221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30.png"/><Relationship Id="rId4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7.xml"/><Relationship Id="rId7" Type="http://schemas.openxmlformats.org/officeDocument/2006/relationships/image" Target="../media/image30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81.png"/><Relationship Id="rId4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90.png"/><Relationship Id="rId5" Type="http://schemas.openxmlformats.org/officeDocument/2006/relationships/tags" Target="../tags/tag18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80.png"/><Relationship Id="rId5" Type="http://schemas.openxmlformats.org/officeDocument/2006/relationships/tags" Target="../tags/tag21.xml"/><Relationship Id="rId4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1.png"/><Relationship Id="rId4" Type="http://schemas.openxmlformats.org/officeDocument/2006/relationships/tags" Target="../tags/tag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1.png"/><Relationship Id="rId4" Type="http://schemas.openxmlformats.org/officeDocument/2006/relationships/tags" Target="../tags/tag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20.png"/><Relationship Id="rId5" Type="http://schemas.openxmlformats.org/officeDocument/2006/relationships/tags" Target="../tags/tag29.xml"/><Relationship Id="rId4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311: Foundations of Computing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995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Lecture 13:  Primes, GCD</a:t>
            </a:r>
          </a:p>
        </p:txBody>
      </p:sp>
      <p:pic>
        <p:nvPicPr>
          <p:cNvPr id="5" name="Picture 2" descr="http://imgs.xkcd.com/comics/code_talkers.png">
            <a:extLst>
              <a:ext uri="{FF2B5EF4-FFF2-40B4-BE49-F238E27FC236}">
                <a16:creationId xmlns:a16="http://schemas.microsoft.com/office/drawing/2014/main" id="{C01F88B1-C39F-734B-8D2C-693D1179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832" y="2276597"/>
            <a:ext cx="5116336" cy="40623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Multiplication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2897687"/>
                <a:ext cx="822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cs typeface="Franklin Gothic Medium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97687"/>
                <a:ext cx="8229600" cy="461665"/>
              </a:xfrm>
              <a:prstGeom prst="rect">
                <a:avLst/>
              </a:prstGeom>
              <a:blipFill>
                <a:blip r:embed="rId2"/>
                <a:stretch>
                  <a:fillRect l="-111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D0DE65-69B2-2A43-A45E-88CF690F98D6}"/>
                  </a:ext>
                </a:extLst>
              </p:cNvPr>
              <p:cNvSpPr txBox="1"/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be a positive integer.  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𝒃𝒅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D0DE65-69B2-2A43-A45E-88CF690F9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blipFill>
                <a:blip r:embed="rId3"/>
                <a:stretch>
                  <a:fillRect l="-1211" t="-4478" b="-1492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87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Multiplication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2897687"/>
                <a:ext cx="82296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cs typeface="Franklin Gothic Medium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  Unrolling the definitions, we can see that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–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𝑘𝑚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–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𝑗𝑚</m:t>
                    </m:r>
                    <m:r>
                      <a:rPr lang="en-US" sz="24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,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∈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ℤ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or equivalently,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</a:t>
                </a:r>
              </a:p>
              <a:p>
                <a:endParaRPr lang="en-US" sz="2400" dirty="0">
                  <a:cs typeface="Franklin Gothic Medium"/>
                </a:endParaRPr>
              </a:p>
              <a:p>
                <a:r>
                  <a:rPr lang="en-US" sz="2400" dirty="0">
                    <a:cs typeface="Franklin Gothic Medium"/>
                  </a:rPr>
                  <a:t>Multiplying both together gives us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𝑎𝑐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)(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)=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𝑘𝑗𝑚</m:t>
                    </m:r>
                    <m:r>
                      <a:rPr lang="en-US" sz="2400" i="1" baseline="30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2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𝑘𝑚𝑑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 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𝑏𝑑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97687"/>
                <a:ext cx="8229600" cy="2308324"/>
              </a:xfrm>
              <a:prstGeom prst="rect">
                <a:avLst/>
              </a:prstGeom>
              <a:blipFill>
                <a:blip r:embed="rId2"/>
                <a:stretch>
                  <a:fillRect l="-1111" t="-2111" r="-74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D0DE65-69B2-2A43-A45E-88CF690F98D6}"/>
                  </a:ext>
                </a:extLst>
              </p:cNvPr>
              <p:cNvSpPr txBox="1"/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be a positive integer.  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𝒃𝒅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D0DE65-69B2-2A43-A45E-88CF690F9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blipFill>
                <a:blip r:embed="rId3"/>
                <a:stretch>
                  <a:fillRect l="-1211" t="-4478" b="-1492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Multiplication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2897687"/>
                <a:ext cx="82296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cs typeface="Franklin Gothic Medium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  Unrolling the definitions, we can see that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–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𝑘𝑚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–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𝑗𝑚</m:t>
                    </m:r>
                    <m:r>
                      <a:rPr lang="en-US" sz="24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,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∈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ℤ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or equivalently,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</a:t>
                </a:r>
              </a:p>
              <a:p>
                <a:endParaRPr lang="en-US" sz="2400" dirty="0">
                  <a:cs typeface="Franklin Gothic Medium"/>
                </a:endParaRPr>
              </a:p>
              <a:p>
                <a:r>
                  <a:rPr lang="en-US" sz="2400" dirty="0">
                    <a:cs typeface="Franklin Gothic Medium"/>
                  </a:rPr>
                  <a:t>Multiplying both together gives us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𝑎𝑐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)(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)=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𝑘𝑗𝑚</m:t>
                    </m:r>
                    <m:r>
                      <a:rPr lang="en-US" sz="2400" i="1" baseline="30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2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𝑘𝑚𝑑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 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𝑏𝑑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 Re-arranging, this becomes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𝑎𝑐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–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𝑏𝑑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𝑘𝑗𝑚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𝑘𝑑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)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</a:t>
                </a:r>
              </a:p>
              <a:p>
                <a:endParaRPr lang="en-US" sz="2400" dirty="0">
                  <a:cs typeface="Franklin Gothic Medium"/>
                </a:endParaRPr>
              </a:p>
              <a:p>
                <a:r>
                  <a:rPr lang="en-US" sz="2400" dirty="0">
                    <a:cs typeface="Franklin Gothic Medium"/>
                  </a:rPr>
                  <a:t>This says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𝑎𝑐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𝑏𝑑</m:t>
                    </m:r>
                  </m:oMath>
                </a14:m>
                <a:r>
                  <a:rPr lang="en-US" sz="2400" dirty="0"/>
                  <a:t> by the definition of congruence.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97687"/>
                <a:ext cx="8229600" cy="3416320"/>
              </a:xfrm>
              <a:prstGeom prst="rect">
                <a:avLst/>
              </a:prstGeom>
              <a:blipFill>
                <a:blip r:embed="rId2"/>
                <a:stretch>
                  <a:fillRect l="-1235" t="-1111" r="-772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D0DE65-69B2-2A43-A45E-88CF690F98D6}"/>
                  </a:ext>
                </a:extLst>
              </p:cNvPr>
              <p:cNvSpPr txBox="1"/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be a positive integer.  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𝒃𝒅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D0DE65-69B2-2A43-A45E-88CF690F9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blipFill>
                <a:blip r:embed="rId3"/>
                <a:stretch>
                  <a:fillRect l="-1211" t="-4478" b="-1492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99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50232" y="3323013"/>
                <a:ext cx="4470152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32" y="3323013"/>
                <a:ext cx="4470152" cy="461665"/>
              </a:xfrm>
              <a:prstGeom prst="rect">
                <a:avLst/>
              </a:prstGeom>
              <a:blipFill>
                <a:blip r:embed="rId2"/>
                <a:stretch>
                  <a:fillRect l="-1977" t="-10526" b="-26316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73179" y="3323013"/>
            <a:ext cx="1426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Corollary: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50232" y="5517845"/>
                <a:ext cx="371424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𝒃𝒄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32" y="5517845"/>
                <a:ext cx="3714248" cy="461665"/>
              </a:xfrm>
              <a:prstGeom prst="rect">
                <a:avLst/>
              </a:prstGeom>
              <a:blipFill>
                <a:blip r:embed="rId3"/>
                <a:stretch>
                  <a:fillRect l="-2381" t="-7692" r="-1020" b="-2307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73179" y="5517845"/>
            <a:ext cx="1426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Corollary: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616B93-F5DA-2E46-ADD3-6A89DEAE6957}"/>
                  </a:ext>
                </a:extLst>
              </p:cNvPr>
              <p:cNvSpPr txBox="1"/>
              <p:nvPr/>
            </p:nvSpPr>
            <p:spPr>
              <a:xfrm>
                <a:off x="1650232" y="2654724"/>
                <a:ext cx="6140456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616B93-F5DA-2E46-ADD3-6A89DEAE6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32" y="2654724"/>
                <a:ext cx="6140456" cy="461665"/>
              </a:xfrm>
              <a:prstGeom prst="rect">
                <a:avLst/>
              </a:prstGeom>
              <a:blipFill>
                <a:blip r:embed="rId4"/>
                <a:stretch>
                  <a:fillRect l="-1443" t="-10526" r="-206" b="-26316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1145D9-76F2-CF47-BAC8-A9804F291D23}"/>
                  </a:ext>
                </a:extLst>
              </p:cNvPr>
              <p:cNvSpPr txBox="1"/>
              <p:nvPr/>
            </p:nvSpPr>
            <p:spPr>
              <a:xfrm>
                <a:off x="1650232" y="4849556"/>
                <a:ext cx="539674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𝒃𝒅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1145D9-76F2-CF47-BAC8-A9804F291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32" y="4849556"/>
                <a:ext cx="5396744" cy="461665"/>
              </a:xfrm>
              <a:prstGeom prst="rect">
                <a:avLst/>
              </a:prstGeom>
              <a:blipFill>
                <a:blip r:embed="rId5"/>
                <a:stretch>
                  <a:fillRect l="-1639" t="-10526" r="-468" b="-26316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4B17FE-8678-7149-B14E-7ED2E3F3086D}"/>
                  </a:ext>
                </a:extLst>
              </p:cNvPr>
              <p:cNvSpPr txBox="1"/>
              <p:nvPr/>
            </p:nvSpPr>
            <p:spPr>
              <a:xfrm>
                <a:off x="1650232" y="1267177"/>
                <a:ext cx="511632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charset="0"/>
                      </a:rPr>
                      <m:t>𝒃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4B17FE-8678-7149-B14E-7ED2E3F30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32" y="1267177"/>
                <a:ext cx="5116328" cy="461665"/>
              </a:xfrm>
              <a:prstGeom prst="rect">
                <a:avLst/>
              </a:prstGeom>
              <a:blipFill>
                <a:blip r:embed="rId6"/>
                <a:stretch>
                  <a:fillRect l="-1728" t="-7895" b="-23684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428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8825" y="4356936"/>
                <a:ext cx="811452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” allows us to solve problems in modular arithmetic, e.g.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add / subtract numbers from both sides of equations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chains of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” values shows first and last are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”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substitute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” values in equations (not proven yet)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5" y="4356936"/>
                <a:ext cx="8114529" cy="1569660"/>
              </a:xfrm>
              <a:prstGeom prst="rect">
                <a:avLst/>
              </a:prstGeom>
              <a:blipFill>
                <a:blip r:embed="rId2"/>
                <a:stretch>
                  <a:fillRect l="-1250" t="-3226" r="-156" b="-8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63D0C-05EB-F94B-A792-5A419838AC1E}"/>
                  </a:ext>
                </a:extLst>
              </p:cNvPr>
              <p:cNvSpPr txBox="1"/>
              <p:nvPr/>
            </p:nvSpPr>
            <p:spPr>
              <a:xfrm>
                <a:off x="1298540" y="1556135"/>
                <a:ext cx="511632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charset="0"/>
                      </a:rPr>
                      <m:t>𝒃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63D0C-05EB-F94B-A792-5A419838A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40" y="1556135"/>
                <a:ext cx="5116328" cy="461665"/>
              </a:xfrm>
              <a:prstGeom prst="rect">
                <a:avLst/>
              </a:prstGeom>
              <a:blipFill>
                <a:blip r:embed="rId3"/>
                <a:stretch>
                  <a:fillRect l="-1728" t="-7692" b="-2307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96C6F4-8651-0543-BC65-84EC9490DCA5}"/>
                  </a:ext>
                </a:extLst>
              </p:cNvPr>
              <p:cNvSpPr txBox="1"/>
              <p:nvPr/>
            </p:nvSpPr>
            <p:spPr>
              <a:xfrm>
                <a:off x="1298540" y="2261735"/>
                <a:ext cx="4470152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96C6F4-8651-0543-BC65-84EC9490D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40" y="2261735"/>
                <a:ext cx="4470152" cy="461665"/>
              </a:xfrm>
              <a:prstGeom prst="rect">
                <a:avLst/>
              </a:prstGeom>
              <a:blipFill>
                <a:blip r:embed="rId4"/>
                <a:stretch>
                  <a:fillRect l="-1977" t="-7692" b="-23077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037C7C-33E3-9B4E-99EA-0DA814EDA67E}"/>
                  </a:ext>
                </a:extLst>
              </p:cNvPr>
              <p:cNvSpPr txBox="1"/>
              <p:nvPr/>
            </p:nvSpPr>
            <p:spPr>
              <a:xfrm>
                <a:off x="1298540" y="2967335"/>
                <a:ext cx="371424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𝒃𝒄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037C7C-33E3-9B4E-99EA-0DA814EDA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40" y="2967335"/>
                <a:ext cx="3714248" cy="461665"/>
              </a:xfrm>
              <a:prstGeom prst="rect">
                <a:avLst/>
              </a:prstGeom>
              <a:blipFill>
                <a:blip r:embed="rId5"/>
                <a:stretch>
                  <a:fillRect l="-2373" t="-10526" r="-678" b="-23684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98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A71E-C267-DA47-8C82-38576CAEE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Follows From Other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796DD-84A5-B34E-842A-93CBE21CA0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44160"/>
                <a:ext cx="8435009" cy="5140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800" dirty="0"/>
                  <a:t>,</a:t>
                </a:r>
                <a:br>
                  <a:rPr lang="en-US" sz="2800" dirty="0"/>
                </a:br>
                <a:r>
                  <a:rPr lang="en-US" sz="2800" dirty="0"/>
                  <a:t>show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+21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sz="2800" dirty="0"/>
                  <a:t>.			(substituting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Start from	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Multiply both sides	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Add to both sides		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+21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Combine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’s			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+21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796DD-84A5-B34E-842A-93CBE21CA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44160"/>
                <a:ext cx="8435009" cy="5140800"/>
              </a:xfrm>
              <a:blipFill>
                <a:blip r:embed="rId2"/>
                <a:stretch>
                  <a:fillRect l="-1654" t="-1232" b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10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Basic Applications of mod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79778" y="1176426"/>
            <a:ext cx="8229600" cy="5140800"/>
          </a:xfrm>
        </p:spPr>
        <p:txBody>
          <a:bodyPr/>
          <a:lstStyle/>
          <a:p>
            <a:r>
              <a:rPr lang="en-US" sz="2800" dirty="0">
                <a:latin typeface="Franklin Gothic Medium" panose="020B0603020102020204" pitchFamily="34" charset="0"/>
              </a:rPr>
              <a:t>Two’s Complement</a:t>
            </a:r>
          </a:p>
          <a:p>
            <a:r>
              <a:rPr lang="en-US" sz="2800" dirty="0">
                <a:latin typeface="Franklin Gothic Medium" panose="020B0603020102020204" pitchFamily="34" charset="0"/>
              </a:rPr>
              <a:t>Hashing </a:t>
            </a:r>
          </a:p>
          <a:p>
            <a:r>
              <a:rPr lang="en-US" sz="2800" dirty="0">
                <a:latin typeface="Franklin Gothic Medium" panose="020B0603020102020204" pitchFamily="34" charset="0"/>
              </a:rPr>
              <a:t>Pseudo random number generation</a:t>
            </a:r>
          </a:p>
        </p:txBody>
      </p:sp>
    </p:spTree>
    <p:extLst>
      <p:ext uri="{BB962C8B-B14F-4D97-AF65-F5344CB8AC3E}">
        <p14:creationId xmlns:p14="http://schemas.microsoft.com/office/powerpoint/2010/main" val="556982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44160"/>
                <a:ext cx="8443328" cy="514080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3000" dirty="0">
                    <a:latin typeface="Calibri" charset="0"/>
                  </a:rPr>
                  <a:t>Represent integer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000" dirty="0">
                    <a:latin typeface="Calibri" charset="0"/>
                  </a:rPr>
                  <a:t> as sum of powers of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000" dirty="0">
                    <a:latin typeface="Calibri" charset="0"/>
                  </a:rPr>
                  <a:t>:</a:t>
                </a:r>
              </a:p>
              <a:p>
                <a:pPr eaLnBrk="1" hangingPunct="1">
                  <a:lnSpc>
                    <a:spcPct val="80000"/>
                  </a:lnSpc>
                  <a:buFont typeface="Arial" charset="0"/>
                  <a:buNone/>
                </a:pPr>
                <a:endParaRPr lang="en-US" sz="3000" i="1" baseline="-25000" dirty="0">
                  <a:latin typeface="Calibri" charset="0"/>
                </a:endParaRPr>
              </a:p>
              <a:p>
                <a:pPr eaLnBrk="1" hangingPunct="1">
                  <a:lnSpc>
                    <a:spcPct val="80000"/>
                  </a:lnSpc>
                  <a:buFont typeface="Arial" charset="0"/>
                  <a:buNone/>
                </a:pPr>
                <a:r>
                  <a:rPr lang="en-US" sz="3000" dirty="0">
                    <a:latin typeface="Calibri" charset="0"/>
                  </a:rPr>
                  <a:t>    	</a:t>
                </a:r>
                <a:r>
                  <a:rPr lang="en-US" sz="2600" dirty="0">
                    <a:latin typeface="Calibri" charset="0"/>
                  </a:rPr>
                  <a:t>99		= 64 + 32 + 2 + 1 		= 2</a:t>
                </a:r>
                <a:r>
                  <a:rPr lang="en-US" sz="2600" baseline="30000" dirty="0">
                    <a:latin typeface="Calibri" charset="0"/>
                  </a:rPr>
                  <a:t>6</a:t>
                </a:r>
                <a:r>
                  <a:rPr lang="en-US" sz="2600" dirty="0">
                    <a:latin typeface="Calibri" charset="0"/>
                  </a:rPr>
                  <a:t> + 2</a:t>
                </a:r>
                <a:r>
                  <a:rPr lang="en-US" sz="2600" baseline="30000" dirty="0">
                    <a:latin typeface="Calibri" charset="0"/>
                  </a:rPr>
                  <a:t>5</a:t>
                </a:r>
                <a:r>
                  <a:rPr lang="en-US" sz="2600" dirty="0">
                    <a:latin typeface="Calibri" charset="0"/>
                  </a:rPr>
                  <a:t> + 2</a:t>
                </a:r>
                <a:r>
                  <a:rPr lang="en-US" sz="2600" baseline="30000" dirty="0">
                    <a:latin typeface="Calibri" charset="0"/>
                  </a:rPr>
                  <a:t>1</a:t>
                </a:r>
                <a:r>
                  <a:rPr lang="en-US" sz="2600" dirty="0">
                    <a:latin typeface="Calibri" charset="0"/>
                  </a:rPr>
                  <a:t> + 2</a:t>
                </a:r>
                <a:r>
                  <a:rPr lang="en-US" sz="2600" baseline="30000" dirty="0">
                    <a:latin typeface="Calibri" charset="0"/>
                  </a:rPr>
                  <a:t>0</a:t>
                </a:r>
              </a:p>
              <a:p>
                <a:pPr eaLnBrk="1" hangingPunct="1">
                  <a:lnSpc>
                    <a:spcPct val="80000"/>
                  </a:lnSpc>
                  <a:buFont typeface="Arial" charset="0"/>
                  <a:buNone/>
                </a:pPr>
                <a:r>
                  <a:rPr lang="en-US" sz="2600" dirty="0">
                    <a:latin typeface="Calibri" charset="0"/>
                  </a:rPr>
                  <a:t>    		18		= 16 + 2				= 2</a:t>
                </a:r>
                <a:r>
                  <a:rPr lang="en-US" sz="2600" baseline="30000" dirty="0">
                    <a:latin typeface="Calibri" charset="0"/>
                  </a:rPr>
                  <a:t>4</a:t>
                </a:r>
                <a:r>
                  <a:rPr lang="en-US" sz="2600" dirty="0">
                    <a:latin typeface="Calibri" charset="0"/>
                  </a:rPr>
                  <a:t> + 2</a:t>
                </a:r>
                <a:r>
                  <a:rPr lang="en-US" sz="2600" baseline="30000" dirty="0">
                    <a:latin typeface="Calibri" charset="0"/>
                  </a:rPr>
                  <a:t>1</a:t>
                </a:r>
              </a:p>
              <a:p>
                <a:pPr>
                  <a:lnSpc>
                    <a:spcPct val="80000"/>
                  </a:lnSpc>
                  <a:buNone/>
                </a:pPr>
                <a:endParaRPr lang="en-US" sz="3000" i="1" baseline="-25000" dirty="0">
                  <a:latin typeface="Calibri" charset="0"/>
                </a:endParaRPr>
              </a:p>
              <a:p>
                <a:pPr>
                  <a:lnSpc>
                    <a:spcPct val="80000"/>
                  </a:lnSpc>
                  <a:buNone/>
                </a:pPr>
                <a:r>
                  <a:rPr lang="en-US" sz="3000" dirty="0">
                    <a:latin typeface="Calibri" charset="0"/>
                  </a:rPr>
                  <a:t> 	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2+</m:t>
                    </m:r>
                    <m:sSub>
                      <m:sSubPr>
                        <m:ctrlP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>
                    <a:latin typeface="Calibri" charset="0"/>
                  </a:rPr>
                  <a:t> with each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mbria Math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mbria Math" charset="0"/>
                          </a:rPr>
                          <m:t>0,1</m:t>
                        </m:r>
                      </m:e>
                    </m:d>
                  </m:oMath>
                </a14:m>
                <a:br>
                  <a:rPr lang="en-US" sz="3000" dirty="0">
                    <a:latin typeface="Calibri" charset="0"/>
                    <a:cs typeface="Cambria Math" charset="0"/>
                  </a:rPr>
                </a:br>
                <a:r>
                  <a:rPr lang="en-US" sz="3000" dirty="0">
                    <a:latin typeface="Calibri" charset="0"/>
                    <a:cs typeface="Cambria Math" charset="0"/>
                  </a:rPr>
                  <a:t>  </a:t>
                </a:r>
                <a:r>
                  <a:rPr lang="en-US" sz="3000" dirty="0">
                    <a:latin typeface="Calibri" charset="0"/>
                  </a:rPr>
                  <a:t>then binary representation is </a:t>
                </a:r>
                <a:r>
                  <a:rPr lang="en-US" sz="2800" i="1" dirty="0">
                    <a:solidFill>
                      <a:srgbClr val="C00000"/>
                    </a:solidFill>
                    <a:latin typeface="Calibri" charset="0"/>
                  </a:rPr>
                  <a:t>b</a:t>
                </a:r>
                <a:r>
                  <a:rPr lang="en-US" sz="2800" i="1" baseline="-25000" dirty="0">
                    <a:solidFill>
                      <a:srgbClr val="C00000"/>
                    </a:solidFill>
                    <a:latin typeface="Calibri" charset="0"/>
                  </a:rPr>
                  <a:t>n-1</a:t>
                </a:r>
                <a:r>
                  <a:rPr lang="en-US" sz="2800" i="1" dirty="0">
                    <a:solidFill>
                      <a:srgbClr val="C00000"/>
                    </a:solidFill>
                    <a:latin typeface="Calibri" charset="0"/>
                  </a:rPr>
                  <a:t>...b</a:t>
                </a:r>
                <a:r>
                  <a:rPr lang="en-US" sz="2800" i="1" baseline="-25000" dirty="0">
                    <a:solidFill>
                      <a:srgbClr val="C00000"/>
                    </a:solidFill>
                    <a:latin typeface="Calibri" charset="0"/>
                  </a:rPr>
                  <a:t>2</a:t>
                </a:r>
                <a:r>
                  <a:rPr lang="en-US" sz="2800" i="1" dirty="0">
                    <a:solidFill>
                      <a:srgbClr val="C00000"/>
                    </a:solidFill>
                    <a:latin typeface="Calibri" charset="0"/>
                  </a:rPr>
                  <a:t> b</a:t>
                </a:r>
                <a:r>
                  <a:rPr lang="en-US" sz="2800" i="1" baseline="-25000" dirty="0">
                    <a:solidFill>
                      <a:srgbClr val="C00000"/>
                    </a:solidFill>
                    <a:latin typeface="Calibri" charset="0"/>
                  </a:rPr>
                  <a:t>1</a:t>
                </a:r>
                <a:r>
                  <a:rPr lang="en-US" sz="2800" i="1" dirty="0">
                    <a:solidFill>
                      <a:srgbClr val="C00000"/>
                    </a:solidFill>
                    <a:latin typeface="Calibri" charset="0"/>
                  </a:rPr>
                  <a:t> b</a:t>
                </a:r>
                <a:r>
                  <a:rPr lang="en-US" sz="2800" i="1" baseline="-25000" dirty="0">
                    <a:solidFill>
                      <a:srgbClr val="C00000"/>
                    </a:solidFill>
                    <a:latin typeface="Calibri" charset="0"/>
                  </a:rPr>
                  <a:t>0</a:t>
                </a:r>
                <a:endParaRPr lang="en-US" sz="3000" i="1" baseline="-25000" dirty="0">
                  <a:latin typeface="Calibri" charset="0"/>
                </a:endParaRPr>
              </a:p>
              <a:p>
                <a:pPr>
                  <a:lnSpc>
                    <a:spcPct val="80000"/>
                  </a:lnSpc>
                  <a:buNone/>
                </a:pPr>
                <a:endParaRPr lang="en-US" sz="3000" i="1" baseline="-25000" dirty="0">
                  <a:latin typeface="Calibri" charset="0"/>
                </a:endParaRPr>
              </a:p>
              <a:p>
                <a:pPr>
                  <a:lnSpc>
                    <a:spcPct val="80000"/>
                  </a:lnSpc>
                  <a:buNone/>
                </a:pPr>
                <a:endParaRPr lang="en-US" sz="3000" i="1" baseline="-25000" dirty="0">
                  <a:latin typeface="Calibri" charset="0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sz="2600" dirty="0">
                    <a:latin typeface="Calibri" charset="0"/>
                  </a:rPr>
                  <a:t>For n = 8:</a:t>
                </a:r>
              </a:p>
              <a:p>
                <a:pPr eaLnBrk="1" hangingPunct="1">
                  <a:lnSpc>
                    <a:spcPct val="80000"/>
                  </a:lnSpc>
                  <a:buFont typeface="Arial" charset="0"/>
                  <a:buNone/>
                </a:pPr>
                <a:r>
                  <a:rPr lang="en-US" sz="2600" dirty="0">
                    <a:latin typeface="Calibri" charset="0"/>
                  </a:rPr>
                  <a:t>       99:    </a:t>
                </a:r>
                <a:r>
                  <a:rPr lang="en-US" sz="1100" dirty="0">
                    <a:latin typeface="Calibri" charset="0"/>
                  </a:rPr>
                  <a:t> </a:t>
                </a:r>
                <a:r>
                  <a:rPr lang="en-US" sz="2600" dirty="0">
                    <a:latin typeface="Calibri" charset="0"/>
                  </a:rPr>
                  <a:t>0110 </a:t>
                </a:r>
                <a:r>
                  <a:rPr lang="en-US" sz="1900" dirty="0">
                    <a:latin typeface="Calibri" charset="0"/>
                  </a:rPr>
                  <a:t> </a:t>
                </a:r>
                <a:r>
                  <a:rPr lang="en-US" sz="2600" dirty="0">
                    <a:latin typeface="Calibri" charset="0"/>
                  </a:rPr>
                  <a:t>0011</a:t>
                </a:r>
              </a:p>
              <a:p>
                <a:pPr eaLnBrk="1" hangingPunct="1">
                  <a:lnSpc>
                    <a:spcPct val="80000"/>
                  </a:lnSpc>
                  <a:buFont typeface="Arial" charset="0"/>
                  <a:buNone/>
                </a:pPr>
                <a:r>
                  <a:rPr lang="en-US" sz="2600" dirty="0">
                    <a:latin typeface="Calibri" charset="0"/>
                  </a:rPr>
                  <a:t>       18:    0001  0010</a:t>
                </a: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endParaRPr lang="en-US" sz="3000" dirty="0">
                  <a:latin typeface="Calibri" charset="0"/>
                  <a:cs typeface="Cambria Math" charset="0"/>
                </a:endParaRP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endParaRPr lang="en-US" sz="3000" dirty="0">
                  <a:latin typeface="Calibri" charset="0"/>
                  <a:cs typeface="Cambria Math" charset="0"/>
                </a:endParaRPr>
              </a:p>
              <a:p>
                <a:pPr>
                  <a:lnSpc>
                    <a:spcPct val="80000"/>
                  </a:lnSpc>
                  <a:buFont typeface="Arial" charset="0"/>
                  <a:buNone/>
                </a:pPr>
                <a:endParaRPr lang="en-US" sz="3000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9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44160"/>
                <a:ext cx="8443328" cy="5140800"/>
              </a:xfrm>
              <a:blipFill>
                <a:blip r:embed="rId3"/>
                <a:stretch>
                  <a:fillRect l="-1654" t="-2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Cambria Math" pitchFamily="18" charset="0"/>
              </a:rPr>
              <a:t>n</a:t>
            </a:r>
            <a:r>
              <a:rPr lang="en-US" dirty="0">
                <a:ea typeface="+mj-ea"/>
              </a:rPr>
              <a:t>-bit Unsigned </a:t>
            </a:r>
            <a:r>
              <a:rPr lang="en-US" dirty="0"/>
              <a:t>In</a:t>
            </a:r>
            <a:r>
              <a:rPr lang="en-US" dirty="0">
                <a:ea typeface="+mj-ea"/>
              </a:rPr>
              <a:t>teger </a:t>
            </a:r>
            <a:r>
              <a:rPr lang="en-US" dirty="0"/>
              <a:t>R</a:t>
            </a:r>
            <a:r>
              <a:rPr lang="en-US" dirty="0">
                <a:ea typeface="+mj-ea"/>
              </a:rPr>
              <a:t>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F5A84-DE12-A347-8074-8001C77AE86E}"/>
                  </a:ext>
                </a:extLst>
              </p:cNvPr>
              <p:cNvSpPr txBox="1"/>
              <p:nvPr/>
            </p:nvSpPr>
            <p:spPr>
              <a:xfrm>
                <a:off x="4212498" y="4941189"/>
                <a:ext cx="4474302" cy="70788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2000" dirty="0">
                    <a:cs typeface="Arial" charset="0"/>
                  </a:rPr>
                  <a:t>Easy to implement arithmetic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  <a:cs typeface="Arial" charset="0"/>
                      </a:rPr>
                      <m:t>𝐦𝐨𝐝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000" b="1" i="1" baseline="30000" dirty="0"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br>
                  <a:rPr lang="en-US" sz="2000" dirty="0">
                    <a:cs typeface="Arial" charset="0"/>
                  </a:rPr>
                </a:br>
                <a:r>
                  <a:rPr lang="en-US" sz="2000" dirty="0">
                    <a:cs typeface="Arial" charset="0"/>
                  </a:rPr>
                  <a:t>... just throw away bits n+1 and up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F5A84-DE12-A347-8074-8001C77A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498" y="4941189"/>
                <a:ext cx="4474302" cy="707886"/>
              </a:xfrm>
              <a:prstGeom prst="rect">
                <a:avLst/>
              </a:prstGeom>
              <a:blipFill>
                <a:blip r:embed="rId4"/>
                <a:stretch>
                  <a:fillRect l="-1412" t="-3448" b="-1379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3F28D0-E7F6-6340-8EE4-C31439CA7991}"/>
                  </a:ext>
                </a:extLst>
              </p:cNvPr>
              <p:cNvSpPr txBox="1"/>
              <p:nvPr/>
            </p:nvSpPr>
            <p:spPr>
              <a:xfrm>
                <a:off x="4212498" y="5915365"/>
                <a:ext cx="4474302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| 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charset="0"/>
                  </a:rPr>
                  <a:t>     so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e>
                      <m:sub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b="0" dirty="0">
                  <a:latin typeface="Calibri" charset="0"/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latin typeface="Calibri" charset="0"/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b="0" dirty="0">
                  <a:latin typeface="Calibri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3F28D0-E7F6-6340-8EE4-C31439CA7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498" y="5915365"/>
                <a:ext cx="4474302" cy="837537"/>
              </a:xfrm>
              <a:prstGeom prst="rect">
                <a:avLst/>
              </a:prstGeom>
              <a:blipFill>
                <a:blip r:embed="rId5"/>
                <a:stretch>
                  <a:fillRect l="-1983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29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7033-0F4A-3243-B96E-BE3919EF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 Math" pitchFamily="18" charset="0"/>
              </a:rPr>
              <a:t>n</a:t>
            </a:r>
            <a:r>
              <a:rPr lang="en-US" dirty="0"/>
              <a:t>-bit Unsigned Integer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C09FE-56F8-0F41-A55E-1444C6BCE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44160"/>
                <a:ext cx="8229600" cy="2184840"/>
              </a:xfrm>
            </p:spPr>
            <p:txBody>
              <a:bodyPr/>
              <a:lstStyle/>
              <a:p>
                <a:r>
                  <a:rPr lang="en-US" sz="3000" dirty="0">
                    <a:latin typeface="Calibri" charset="0"/>
                  </a:rPr>
                  <a:t>Largest representable number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r>
                  <a:rPr lang="en-US" sz="2800" dirty="0">
                    <a:latin typeface="Calibri" charset="0"/>
                  </a:rPr>
                  <a:t>		      2</a:t>
                </a:r>
                <a:r>
                  <a:rPr lang="en-US" sz="2800" baseline="30000" dirty="0">
                    <a:latin typeface="Calibri" charset="0"/>
                  </a:rPr>
                  <a:t>n	</a:t>
                </a:r>
                <a:r>
                  <a:rPr lang="en-US" sz="2800" dirty="0">
                    <a:latin typeface="Calibri" charset="0"/>
                  </a:rPr>
                  <a:t>= 100…000			(n+1 bits)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Calibri" charset="0"/>
                  </a:rPr>
                  <a:t>		2</a:t>
                </a:r>
                <a:r>
                  <a:rPr lang="en-US" sz="2800" baseline="30000" dirty="0">
                    <a:latin typeface="Calibri" charset="0"/>
                  </a:rPr>
                  <a:t>n</a:t>
                </a:r>
                <a:r>
                  <a:rPr lang="en-US" sz="2800" dirty="0">
                    <a:latin typeface="Calibri" charset="0"/>
                  </a:rPr>
                  <a:t> – 1	=   11…111			(n bits)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C09FE-56F8-0F41-A55E-1444C6BCE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44160"/>
                <a:ext cx="8229600" cy="2184840"/>
              </a:xfrm>
              <a:blipFill>
                <a:blip r:embed="rId2"/>
                <a:stretch>
                  <a:fillRect l="-1698" t="-2874" b="-4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1B8C52-CF9C-D747-980C-AACF28D3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843" y="4165767"/>
            <a:ext cx="6480313" cy="125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031C1-FFA9-1A45-9262-0C71DB2F6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278" y="5613840"/>
            <a:ext cx="3942522" cy="959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C77252-DA77-F045-A49C-82DCBB04824B}"/>
              </a:ext>
            </a:extLst>
          </p:cNvPr>
          <p:cNvSpPr txBox="1"/>
          <p:nvPr/>
        </p:nvSpPr>
        <p:spPr>
          <a:xfrm>
            <a:off x="1331843" y="5503238"/>
            <a:ext cx="2972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32 bits</a:t>
            </a:r>
          </a:p>
          <a:p>
            <a:r>
              <a:rPr lang="en-US" sz="2400" dirty="0">
                <a:latin typeface="Franklin Gothic Medium"/>
                <a:cs typeface="Franklin Gothic Medium"/>
              </a:rPr>
              <a:t>1 = $0.0001</a:t>
            </a:r>
          </a:p>
          <a:p>
            <a:r>
              <a:rPr lang="en-US" sz="2400" dirty="0">
                <a:latin typeface="Franklin Gothic Medium"/>
                <a:cs typeface="Franklin Gothic Medium"/>
              </a:rPr>
              <a:t>$429,496.7295 max</a:t>
            </a:r>
          </a:p>
        </p:txBody>
      </p:sp>
    </p:spTree>
    <p:extLst>
      <p:ext uri="{BB962C8B-B14F-4D97-AF65-F5344CB8AC3E}">
        <p14:creationId xmlns:p14="http://schemas.microsoft.com/office/powerpoint/2010/main" val="234361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Sign-Magnitude Integer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6" name="TextBox 5"/>
              <p:cNvSpPr txBox="1">
                <a:spLocks noChangeArrowheads="1"/>
              </p:cNvSpPr>
              <p:nvPr/>
            </p:nvSpPr>
            <p:spPr bwMode="auto">
              <a:xfrm>
                <a:off x="685800" y="1315156"/>
                <a:ext cx="7315200" cy="4893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-bit signed integers</a:t>
                </a:r>
              </a:p>
              <a:p>
                <a:pPr eaLnBrk="1" hangingPunct="1"/>
                <a:r>
                  <a:rPr lang="en-US" sz="2400" dirty="0"/>
                  <a:t>Suppose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eaLnBrk="1" hangingPunct="1"/>
                <a:r>
                  <a:rPr lang="en-US" sz="2400" dirty="0"/>
                  <a:t>First bit as the sign,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 bits for the value</a:t>
                </a:r>
              </a:p>
              <a:p>
                <a:pPr eaLnBrk="1" hangingPunct="1"/>
                <a:endParaRPr lang="en-US" sz="2000" dirty="0"/>
              </a:p>
              <a:p>
                <a:pPr eaLnBrk="1" hangingPunct="1"/>
                <a:r>
                  <a:rPr lang="en-US" sz="2400" dirty="0"/>
                  <a:t>99 = 64 + 32 + 2 + 1</a:t>
                </a:r>
              </a:p>
              <a:p>
                <a:pPr eaLnBrk="1" hangingPunct="1"/>
                <a:r>
                  <a:rPr lang="en-US" sz="2400" dirty="0"/>
                  <a:t>18 = 16 + 2</a:t>
                </a:r>
              </a:p>
              <a:p>
                <a:pPr eaLnBrk="1" hangingPunct="1"/>
                <a:endParaRPr lang="en-US" sz="2400" dirty="0"/>
              </a:p>
              <a:p>
                <a:pPr eaLnBrk="1" hangingPunct="1"/>
                <a:r>
                  <a:rPr lang="en-US" sz="2400" dirty="0"/>
                  <a:t>For n = 8:</a:t>
                </a:r>
              </a:p>
              <a:p>
                <a:pPr eaLnBrk="1" hangingPunct="1"/>
                <a:r>
                  <a:rPr lang="en-US" sz="2400" dirty="0"/>
                  <a:t>   99:    </a:t>
                </a:r>
                <a:r>
                  <a:rPr lang="en-US" sz="1100" dirty="0"/>
                  <a:t> </a:t>
                </a:r>
                <a:r>
                  <a:rPr lang="en-US" sz="2400" dirty="0"/>
                  <a:t>0110 </a:t>
                </a:r>
                <a:r>
                  <a:rPr lang="en-US" dirty="0"/>
                  <a:t> </a:t>
                </a:r>
                <a:r>
                  <a:rPr lang="en-US" sz="2400" dirty="0"/>
                  <a:t>0011</a:t>
                </a:r>
              </a:p>
              <a:p>
                <a:pPr eaLnBrk="1" hangingPunct="1"/>
                <a:r>
                  <a:rPr lang="en-US" sz="2400" dirty="0"/>
                  <a:t>   -18:   1001  0010</a:t>
                </a:r>
              </a:p>
              <a:p>
                <a:pPr eaLnBrk="1" hangingPunct="1"/>
                <a:endParaRPr lang="en-US" sz="2400" dirty="0"/>
              </a:p>
              <a:p>
                <a:pPr eaLnBrk="1" hangingPunct="1"/>
                <a:endParaRPr lang="en-US" sz="2400" dirty="0"/>
              </a:p>
              <a:p>
                <a:pPr eaLnBrk="1" hangingPunct="1"/>
                <a:r>
                  <a:rPr lang="en-US" sz="2400" b="1" dirty="0"/>
                  <a:t>Problem</a:t>
                </a:r>
                <a:r>
                  <a:rPr lang="en-US" sz="2400" dirty="0"/>
                  <a:t>: this has both +0 and -0 (annoying)</a:t>
                </a:r>
              </a:p>
            </p:txBody>
          </p:sp>
        </mc:Choice>
        <mc:Fallback>
          <p:sp>
            <p:nvSpPr>
              <p:cNvPr id="1024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315156"/>
                <a:ext cx="7315200" cy="4893647"/>
              </a:xfrm>
              <a:prstGeom prst="rect">
                <a:avLst/>
              </a:prstGeom>
              <a:blipFill>
                <a:blip r:embed="rId3"/>
                <a:stretch>
                  <a:fillRect l="-1386" t="-1034" b="-155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7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4452" y="1293175"/>
                <a:ext cx="8229600" cy="340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 marL="800100" lvl="1" indent="-342900">
                  <a:spcBef>
                    <a:spcPts val="600"/>
                  </a:spcBef>
                  <a:buFont typeface="Franklin Gothic Medium" panose="020B0603020102020204" pitchFamily="34" charset="0"/>
                  <a:buChar char="−"/>
                </a:pPr>
                <a:r>
                  <a:rPr lang="en-US" sz="2000" dirty="0">
                    <a:latin typeface="Franklin Gothic Medium"/>
                    <a:cs typeface="Franklin Gothic Medium"/>
                  </a:rPr>
                  <a:t>i.e.,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>
                    <a:latin typeface="Franklin Gothic Medium"/>
                    <a:cs typeface="Franklin Gothic Medium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>
                  <a:latin typeface="Franklin Gothic Medium"/>
                  <a:cs typeface="Franklin Gothic Medium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 marL="800100" lvl="1" indent="-342900">
                  <a:spcBef>
                    <a:spcPts val="600"/>
                  </a:spcBef>
                  <a:buFont typeface="Franklin Gothic Medium" panose="020B0603020102020204" pitchFamily="34" charset="0"/>
                  <a:buChar char="−"/>
                </a:pPr>
                <a:r>
                  <a:rPr lang="en-US" sz="2000" dirty="0">
                    <a:latin typeface="Franklin Gothic Medium"/>
                    <a:cs typeface="Franklin Gothic Medium"/>
                  </a:rPr>
                  <a:t>in particular, since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>
                    <a:latin typeface="Franklin Gothic Medium"/>
                    <a:cs typeface="Franklin Gothic Medium"/>
                  </a:rPr>
                  <a:t> is true, we can “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>
                    <a:latin typeface="Franklin Gothic Medium"/>
                    <a:cs typeface="Franklin Gothic Medium"/>
                  </a:rPr>
                  <a:t>” to both sides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sz="2000" dirty="0">
                  <a:latin typeface="Franklin Gothic Medium"/>
                  <a:cs typeface="Franklin Gothic Medium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 marL="800100" lvl="1" indent="-342900">
                  <a:spcBef>
                    <a:spcPts val="600"/>
                  </a:spcBef>
                  <a:buFont typeface="Franklin Gothic Medium" panose="020B0603020102020204" pitchFamily="34" charset="0"/>
                  <a:buChar char="−"/>
                </a:pPr>
                <a:r>
                  <a:rPr lang="en-US" sz="2000" dirty="0">
                    <a:latin typeface="Franklin Gothic Medium"/>
                    <a:cs typeface="Franklin Gothic Medium"/>
                  </a:rPr>
                  <a:t>in particular, since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>
                    <a:latin typeface="Franklin Gothic Medium"/>
                    <a:cs typeface="Franklin Gothic Medium"/>
                  </a:rPr>
                  <a:t> is true, we can “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>
                    <a:latin typeface="Franklin Gothic Medium"/>
                    <a:cs typeface="Franklin Gothic Medium"/>
                  </a:rPr>
                  <a:t>” to both sides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52" y="1293175"/>
                <a:ext cx="8229600" cy="3400931"/>
              </a:xfrm>
              <a:prstGeom prst="rect">
                <a:avLst/>
              </a:prstGeom>
              <a:blipFill>
                <a:blip r:embed="rId2"/>
                <a:stretch>
                  <a:fillRect l="-1037" t="-1254" b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Familiar Properties of “=”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A3C2B-4043-4E33-8D9F-7776400B5714}"/>
              </a:ext>
            </a:extLst>
          </p:cNvPr>
          <p:cNvSpPr txBox="1">
            <a:spLocks/>
          </p:cNvSpPr>
          <p:nvPr/>
        </p:nvSpPr>
        <p:spPr>
          <a:xfrm>
            <a:off x="2152264" y="5708243"/>
            <a:ext cx="4839470" cy="8944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These are the facts that allow us to use algebra to solve problems</a:t>
            </a:r>
          </a:p>
        </p:txBody>
      </p:sp>
    </p:spTree>
    <p:extLst>
      <p:ext uri="{BB962C8B-B14F-4D97-AF65-F5344CB8AC3E}">
        <p14:creationId xmlns:p14="http://schemas.microsoft.com/office/powerpoint/2010/main" val="93987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Two’s Complement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0" name="TextBox 5"/>
              <p:cNvSpPr txBox="1">
                <a:spLocks noChangeArrowheads="1"/>
              </p:cNvSpPr>
              <p:nvPr/>
            </p:nvSpPr>
            <p:spPr bwMode="auto">
              <a:xfrm>
                <a:off x="544688" y="1174749"/>
                <a:ext cx="8142112" cy="2092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/>
                  <a:t>                    </a:t>
                </a:r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&lt;0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eaLnBrk="1" hangingPunct="1"/>
                <a:r>
                  <a:rPr lang="en-US" sz="2200" dirty="0"/>
                  <a:t>	result is in the 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eaLnBrk="1" hangingPunct="1"/>
                <a:endParaRPr lang="en-US" sz="2000" dirty="0"/>
              </a:p>
            </p:txBody>
          </p:sp>
        </mc:Choice>
        <mc:Fallback xmlns="">
          <p:sp>
            <p:nvSpPr>
              <p:cNvPr id="1127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88" y="1174749"/>
                <a:ext cx="8142112" cy="2092881"/>
              </a:xfrm>
              <a:prstGeom prst="rect">
                <a:avLst/>
              </a:prstGeom>
              <a:blipFill>
                <a:blip r:embed="rId3"/>
                <a:stretch>
                  <a:fillRect l="-935" t="-180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ame 1">
            <a:extLst>
              <a:ext uri="{FF2B5EF4-FFF2-40B4-BE49-F238E27FC236}">
                <a16:creationId xmlns:a16="http://schemas.microsoft.com/office/drawing/2014/main" id="{CF2DF6DA-E08C-8F4F-8D7E-27A666E343C9}"/>
              </a:ext>
            </a:extLst>
          </p:cNvPr>
          <p:cNvSpPr/>
          <p:nvPr/>
        </p:nvSpPr>
        <p:spPr>
          <a:xfrm>
            <a:off x="660333" y="3421026"/>
            <a:ext cx="2481943" cy="457200"/>
          </a:xfrm>
          <a:prstGeom prst="frame">
            <a:avLst>
              <a:gd name="adj1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EB8DF5B1-757B-BC49-BC4A-5429CFF44E6F}"/>
              </a:ext>
            </a:extLst>
          </p:cNvPr>
          <p:cNvSpPr/>
          <p:nvPr/>
        </p:nvSpPr>
        <p:spPr>
          <a:xfrm>
            <a:off x="3142276" y="3421026"/>
            <a:ext cx="2481943" cy="457200"/>
          </a:xfrm>
          <a:prstGeom prst="frame">
            <a:avLst>
              <a:gd name="adj1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9793D1-8D18-CF4F-A3A4-79521248AF42}"/>
                  </a:ext>
                </a:extLst>
              </p:cNvPr>
              <p:cNvSpPr txBox="1"/>
              <p:nvPr/>
            </p:nvSpPr>
            <p:spPr>
              <a:xfrm>
                <a:off x="5624219" y="3908507"/>
                <a:ext cx="7723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9793D1-8D18-CF4F-A3A4-79521248A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219" y="3908507"/>
                <a:ext cx="77239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86834-29CD-8D49-BB4A-4F878C619E93}"/>
                  </a:ext>
                </a:extLst>
              </p:cNvPr>
              <p:cNvSpPr txBox="1"/>
              <p:nvPr/>
            </p:nvSpPr>
            <p:spPr>
              <a:xfrm>
                <a:off x="3129915" y="3908507"/>
                <a:ext cx="3914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A86834-29CD-8D49-BB4A-4F878C619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915" y="3908507"/>
                <a:ext cx="39145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307B1-8FEF-EC4D-8A14-56FA404482E9}"/>
                  </a:ext>
                </a:extLst>
              </p:cNvPr>
              <p:cNvSpPr txBox="1"/>
              <p:nvPr/>
            </p:nvSpPr>
            <p:spPr>
              <a:xfrm>
                <a:off x="2602206" y="3908507"/>
                <a:ext cx="5838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307B1-8FEF-EC4D-8A14-56FA4044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206" y="3908507"/>
                <a:ext cx="58381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B6BCDA-7C4F-A848-B4F7-AC527A5FB876}"/>
                  </a:ext>
                </a:extLst>
              </p:cNvPr>
              <p:cNvSpPr txBox="1"/>
              <p:nvPr/>
            </p:nvSpPr>
            <p:spPr>
              <a:xfrm>
                <a:off x="544688" y="3930865"/>
                <a:ext cx="9647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B6BCDA-7C4F-A848-B4F7-AC527A5FB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88" y="3930865"/>
                <a:ext cx="96475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ame 12">
            <a:extLst>
              <a:ext uri="{FF2B5EF4-FFF2-40B4-BE49-F238E27FC236}">
                <a16:creationId xmlns:a16="http://schemas.microsoft.com/office/drawing/2014/main" id="{26A553FA-AE59-394C-9490-49C056E3D086}"/>
              </a:ext>
            </a:extLst>
          </p:cNvPr>
          <p:cNvSpPr/>
          <p:nvPr/>
        </p:nvSpPr>
        <p:spPr>
          <a:xfrm>
            <a:off x="5624219" y="3429000"/>
            <a:ext cx="2481943" cy="457200"/>
          </a:xfrm>
          <a:prstGeom prst="frame">
            <a:avLst>
              <a:gd name="adj1" fmla="val 0"/>
            </a:avLst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2A8926-EC86-8844-BA9D-4911A9C2E21B}"/>
                  </a:ext>
                </a:extLst>
              </p:cNvPr>
              <p:cNvSpPr txBox="1"/>
              <p:nvPr/>
            </p:nvSpPr>
            <p:spPr>
              <a:xfrm>
                <a:off x="8106162" y="3930865"/>
                <a:ext cx="5271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2A8926-EC86-8844-BA9D-4911A9C2E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162" y="3930865"/>
                <a:ext cx="52713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F3C0FBF-CFE2-3248-8516-9D69E43ABC65}"/>
              </a:ext>
            </a:extLst>
          </p:cNvPr>
          <p:cNvCxnSpPr>
            <a:cxnSpLocks/>
          </p:cNvCxnSpPr>
          <p:nvPr/>
        </p:nvCxnSpPr>
        <p:spPr>
          <a:xfrm>
            <a:off x="1901304" y="3900584"/>
            <a:ext cx="5152639" cy="736730"/>
          </a:xfrm>
          <a:prstGeom prst="bentConnector3">
            <a:avLst>
              <a:gd name="adj1" fmla="val 247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3949DC-5E5E-BD4E-8666-ACD1DBEB0BF9}"/>
              </a:ext>
            </a:extLst>
          </p:cNvPr>
          <p:cNvCxnSpPr/>
          <p:nvPr/>
        </p:nvCxnSpPr>
        <p:spPr>
          <a:xfrm flipV="1">
            <a:off x="7053943" y="3930865"/>
            <a:ext cx="0" cy="704088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FC2219-E441-1E41-833B-3DAE4230FB00}"/>
                  </a:ext>
                </a:extLst>
              </p:cNvPr>
              <p:cNvSpPr txBox="1"/>
              <p:nvPr/>
            </p:nvSpPr>
            <p:spPr>
              <a:xfrm>
                <a:off x="4066003" y="4659672"/>
                <a:ext cx="8232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FC2219-E441-1E41-833B-3DAE4230F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003" y="4659672"/>
                <a:ext cx="82323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76BFA1F-6284-CD42-BA56-8B5E1F092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70981"/>
              </p:ext>
            </p:extLst>
          </p:nvPr>
        </p:nvGraphicFramePr>
        <p:xfrm>
          <a:off x="114296" y="5683251"/>
          <a:ext cx="89154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30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Two’s Complement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0" name="TextBox 5"/>
              <p:cNvSpPr txBox="1">
                <a:spLocks noChangeArrowheads="1"/>
              </p:cNvSpPr>
              <p:nvPr/>
            </p:nvSpPr>
            <p:spPr bwMode="auto">
              <a:xfrm>
                <a:off x="544688" y="1174749"/>
                <a:ext cx="8142112" cy="5478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/>
                  <a:t>                    </a:t>
                </a:r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&lt;0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eaLnBrk="1" hangingPunct="1"/>
                <a:r>
                  <a:rPr lang="en-US" sz="2200" dirty="0"/>
                  <a:t>	result is in the 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eaLnBrk="1" hangingPunct="1"/>
                <a:r>
                  <a:rPr lang="en-US" sz="2000" dirty="0"/>
                  <a:t> </a:t>
                </a:r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r>
                  <a:rPr lang="en-US" sz="2000" dirty="0"/>
                  <a:t>   99 = 64 + 32 + 2 + 1</a:t>
                </a:r>
              </a:p>
              <a:p>
                <a:pPr eaLnBrk="1" hangingPunct="1"/>
                <a:r>
                  <a:rPr lang="en-US" sz="2000" dirty="0"/>
                  <a:t>   18 = 16 + 2</a:t>
                </a:r>
              </a:p>
              <a:p>
                <a:pPr eaLnBrk="1" hangingPunct="1"/>
                <a:endParaRPr lang="en-US" sz="2000" dirty="0"/>
              </a:p>
              <a:p>
                <a:pPr eaLnBrk="1" hangingPunct="1"/>
                <a:r>
                  <a:rPr lang="en-US" sz="2000" dirty="0"/>
                  <a:t>For n = 8:</a:t>
                </a:r>
              </a:p>
              <a:p>
                <a:pPr eaLnBrk="1" hangingPunct="1"/>
                <a:r>
                  <a:rPr lang="en-US" sz="2000" dirty="0"/>
                  <a:t>    99:    0110</a:t>
                </a:r>
                <a:r>
                  <a:rPr lang="en-US" sz="1600" dirty="0"/>
                  <a:t> </a:t>
                </a:r>
                <a:r>
                  <a:rPr lang="en-US" sz="2000" dirty="0"/>
                  <a:t>0011</a:t>
                </a:r>
              </a:p>
              <a:p>
                <a:pPr eaLnBrk="1" hangingPunct="1"/>
                <a:r>
                  <a:rPr lang="en-US" sz="2000" dirty="0"/>
                  <a:t>   -18:    1110 1110			(-18 + 256 = 238)</a:t>
                </a:r>
              </a:p>
            </p:txBody>
          </p:sp>
        </mc:Choice>
        <mc:Fallback xmlns="">
          <p:sp>
            <p:nvSpPr>
              <p:cNvPr id="1127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88" y="1174749"/>
                <a:ext cx="8142112" cy="5478423"/>
              </a:xfrm>
              <a:prstGeom prst="rect">
                <a:avLst/>
              </a:prstGeom>
              <a:blipFill>
                <a:blip r:embed="rId3"/>
                <a:stretch>
                  <a:fillRect l="-935" t="-694" b="-115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5C8272-D56B-E34E-AC96-688AF8DA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683"/>
              </p:ext>
            </p:extLst>
          </p:nvPr>
        </p:nvGraphicFramePr>
        <p:xfrm>
          <a:off x="114296" y="3429000"/>
          <a:ext cx="89154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89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Two’s Complement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0" name="TextBox 5"/>
              <p:cNvSpPr txBox="1">
                <a:spLocks noChangeArrowheads="1"/>
              </p:cNvSpPr>
              <p:nvPr/>
            </p:nvSpPr>
            <p:spPr bwMode="auto">
              <a:xfrm>
                <a:off x="544688" y="1174749"/>
                <a:ext cx="8142112" cy="3631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/>
                  <a:t>                    </a:t>
                </a:r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&lt;0</m:t>
                    </m:r>
                  </m:oMath>
                </a14:m>
                <a:endParaRPr lang="en-US" sz="2200" dirty="0"/>
              </a:p>
              <a:p>
                <a:pPr eaLnBrk="1" hangingPunct="1"/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200" dirty="0"/>
                  <a:t> is represented by the binary representation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pPr eaLnBrk="1" hangingPunct="1"/>
                <a:r>
                  <a:rPr lang="en-US" sz="2200" dirty="0"/>
                  <a:t>	result is in the range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eaLnBrk="1" hangingPunct="1"/>
                <a:r>
                  <a:rPr lang="en-US" sz="2000" dirty="0"/>
                  <a:t> </a:t>
                </a:r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  <a:p>
                <a:pPr eaLnBrk="1" hangingPunct="1"/>
                <a:endParaRPr lang="en-US" sz="2000" dirty="0"/>
              </a:p>
            </p:txBody>
          </p:sp>
        </mc:Choice>
        <mc:Fallback xmlns="">
          <p:sp>
            <p:nvSpPr>
              <p:cNvPr id="1127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88" y="1174749"/>
                <a:ext cx="8142112" cy="3631763"/>
              </a:xfrm>
              <a:prstGeom prst="rect">
                <a:avLst/>
              </a:prstGeom>
              <a:blipFill>
                <a:blip r:embed="rId3"/>
                <a:stretch>
                  <a:fillRect l="-935" t="-1045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00BA10-05CE-3C4F-A5B7-93D197E842A7}"/>
                  </a:ext>
                </a:extLst>
              </p:cNvPr>
              <p:cNvSpPr txBox="1"/>
              <p:nvPr/>
            </p:nvSpPr>
            <p:spPr>
              <a:xfrm>
                <a:off x="614488" y="5450339"/>
                <a:ext cx="8002512" cy="70788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 sz="2000" b="1" dirty="0">
                    <a:cs typeface="Arial" charset="0"/>
                  </a:rPr>
                  <a:t>Key property: </a:t>
                </a:r>
                <a:r>
                  <a:rPr lang="en-US" sz="2000" dirty="0">
                    <a:cs typeface="Arial" charset="0"/>
                  </a:rPr>
                  <a:t>Twos complement representation of any number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</m:oMath>
                </a14:m>
                <a:r>
                  <a:rPr lang="en-US" sz="2000" dirty="0">
                    <a:cs typeface="Arial" charset="0"/>
                  </a:rPr>
                  <a:t> </a:t>
                </a:r>
              </a:p>
              <a:p>
                <a:pPr eaLnBrk="1" hangingPunct="1"/>
                <a:r>
                  <a:rPr lang="en-US" sz="2000" dirty="0">
                    <a:cs typeface="Arial" charset="0"/>
                  </a:rPr>
                  <a:t>                         is equivalent 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𝒚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  <a:cs typeface="Arial" charset="0"/>
                      </a:rPr>
                      <m:t>𝐦𝐨𝐝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000" b="1" i="1" baseline="30000" dirty="0"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r>
                  <a:rPr lang="en-US" sz="2000" dirty="0">
                    <a:cs typeface="Arial" charset="0"/>
                  </a:rPr>
                  <a:t> so arithmetic works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  <a:cs typeface="Arial" charset="0"/>
                      </a:rPr>
                      <m:t>𝐦𝐨𝐝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cs typeface="Arial" charset="0"/>
                      </a:rPr>
                      <m:t>𝟐</m:t>
                    </m:r>
                    <m:r>
                      <a:rPr lang="en-US" sz="2000" b="1" i="1" baseline="30000" dirty="0">
                        <a:latin typeface="Cambria Math" panose="02040503050406030204" pitchFamily="18" charset="0"/>
                        <a:cs typeface="Arial" charset="0"/>
                      </a:rPr>
                      <m:t>𝒏</m:t>
                    </m:r>
                  </m:oMath>
                </a14:m>
                <a:endParaRPr lang="en-US" sz="2000" b="1" baseline="30000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00BA10-05CE-3C4F-A5B7-93D197E84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88" y="5450339"/>
                <a:ext cx="8002512" cy="707886"/>
              </a:xfrm>
              <a:prstGeom prst="rect">
                <a:avLst/>
              </a:prstGeom>
              <a:blipFill>
                <a:blip r:embed="rId4"/>
                <a:stretch>
                  <a:fillRect l="-791" t="-3448" b="-120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1DBC78F-9D0E-2447-B800-4EE299B73EDE}"/>
              </a:ext>
            </a:extLst>
          </p:cNvPr>
          <p:cNvSpPr txBox="1"/>
          <p:nvPr/>
        </p:nvSpPr>
        <p:spPr>
          <a:xfrm>
            <a:off x="570744" y="4787426"/>
            <a:ext cx="484139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b="1" dirty="0">
                <a:cs typeface="Arial" charset="0"/>
              </a:rPr>
              <a:t>Key property: </a:t>
            </a:r>
            <a:r>
              <a:rPr lang="en-US" sz="2000" dirty="0">
                <a:cs typeface="Arial" charset="0"/>
              </a:rPr>
              <a:t>First bit is still the sign bit!</a:t>
            </a:r>
            <a:endParaRPr lang="en-US" sz="2000" b="1" baseline="30000" dirty="0">
              <a:cs typeface="Arial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95F9A3-4BFA-7945-8367-95647A958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450607"/>
              </p:ext>
            </p:extLst>
          </p:nvPr>
        </p:nvGraphicFramePr>
        <p:xfrm>
          <a:off x="114296" y="3429000"/>
          <a:ext cx="891540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26F1AC-DB18-B96D-54E9-3A4AE33FD03D}"/>
                  </a:ext>
                </a:extLst>
              </p:cNvPr>
              <p:cNvSpPr txBox="1"/>
              <p:nvPr/>
            </p:nvSpPr>
            <p:spPr>
              <a:xfrm>
                <a:off x="3286538" y="6253977"/>
                <a:ext cx="2232165" cy="46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b="0" dirty="0">
                  <a:latin typeface="Calibri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26F1AC-DB18-B96D-54E9-3A4AE33FD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38" y="6253977"/>
                <a:ext cx="2232165" cy="464423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0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Two’s Complement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91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libri" charset="0"/>
                  </a:rPr>
                  <a:t>For                         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libri" charset="0"/>
                  </a:rPr>
                  <a:t> </a:t>
                </a:r>
                <a:r>
                  <a:rPr lang="en-US" dirty="0">
                    <a:latin typeface="Calibri" charset="0"/>
                  </a:rPr>
                  <a:t>is represented by the binary representation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  <a:latin typeface="Calibri" charset="0"/>
                </a:endParaRPr>
              </a:p>
              <a:p>
                <a:pPr lvl="1"/>
                <a:r>
                  <a:rPr lang="en-US" dirty="0">
                    <a:latin typeface="Calibri" charset="0"/>
                  </a:rPr>
                  <a:t>How do we calculate –x from x?</a:t>
                </a:r>
              </a:p>
              <a:p>
                <a:pPr lvl="1"/>
                <a:r>
                  <a:rPr lang="en-US" dirty="0">
                    <a:latin typeface="Calibri" charset="0"/>
                  </a:rPr>
                  <a:t>E.g., what happens for “</a:t>
                </a:r>
                <a:r>
                  <a:rPr lang="en-US" sz="2400" dirty="0">
                    <a:latin typeface="Monaco" pitchFamily="2" charset="77"/>
                  </a:rPr>
                  <a:t>return –x;</a:t>
                </a:r>
                <a:r>
                  <a:rPr lang="en-US" dirty="0">
                    <a:latin typeface="Calibri" charset="0"/>
                  </a:rPr>
                  <a:t>” in Java?</a:t>
                </a:r>
              </a:p>
              <a:p>
                <a:endParaRPr lang="en-US" dirty="0">
                  <a:latin typeface="Calibri" charset="0"/>
                </a:endParaRPr>
              </a:p>
              <a:p>
                <a:endParaRPr lang="en-US" dirty="0">
                  <a:latin typeface="Calibri" charset="0"/>
                </a:endParaRPr>
              </a:p>
              <a:p>
                <a:r>
                  <a:rPr lang="en-US" dirty="0">
                    <a:latin typeface="Calibri" charset="0"/>
                  </a:rPr>
                  <a:t>To compute this, flip the bits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>
                    <a:latin typeface="Calibri" charset="0"/>
                  </a:rPr>
                  <a:t> then add 1!</a:t>
                </a:r>
              </a:p>
              <a:p>
                <a:pPr lvl="1"/>
                <a:r>
                  <a:rPr lang="en-US" dirty="0">
                    <a:latin typeface="Calibri" charset="0"/>
                  </a:rPr>
                  <a:t>All 1’s string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Calibri" charset="0"/>
                  </a:rPr>
                  <a:t>, so</a:t>
                </a:r>
              </a:p>
              <a:p>
                <a:pPr lvl="2"/>
                <a:r>
                  <a:rPr lang="en-US" sz="2800" dirty="0">
                    <a:latin typeface="Calibri" charset="0"/>
                  </a:rPr>
                  <a:t>Flip the bits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>
                    <a:latin typeface="Calibri" charset="0"/>
                  </a:rPr>
                  <a:t> </a:t>
                </a:r>
                <a:r>
                  <a:rPr lang="en-US" sz="2800" dirty="0">
                    <a:latin typeface="Calibri" charset="0"/>
                    <a:sym typeface="Symbol" charset="0"/>
                  </a:rPr>
                  <a:t>means</a:t>
                </a:r>
                <a:r>
                  <a:rPr lang="en-US" sz="2800" dirty="0">
                    <a:latin typeface="Calibri" charset="0"/>
                  </a:rPr>
                  <a:t> replace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>
                    <a:latin typeface="Calibri" charset="0"/>
                  </a:rPr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−1−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b="0" dirty="0">
                  <a:solidFill>
                    <a:srgbClr val="C00000"/>
                  </a:solidFill>
                  <a:latin typeface="Calibri" charset="0"/>
                </a:endParaRPr>
              </a:p>
              <a:p>
                <a:pPr lvl="2"/>
                <a:r>
                  <a:rPr lang="en-US" sz="2800" dirty="0">
                    <a:latin typeface="Calibri" charset="0"/>
                  </a:rPr>
                  <a:t>Then add 1 to get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C00000"/>
                  </a:solidFill>
                  <a:latin typeface="Calibri" charset="0"/>
                </a:endParaRPr>
              </a:p>
            </p:txBody>
          </p:sp>
        </mc:Choice>
        <mc:Fallback>
          <p:sp>
            <p:nvSpPr>
              <p:cNvPr id="12291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78" b="-7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13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4" y="1293147"/>
            <a:ext cx="2334768" cy="5242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01926C-31EB-EF48-BE89-C93141B9C583}"/>
                  </a:ext>
                </a:extLst>
              </p:cNvPr>
              <p:cNvSpPr txBox="1"/>
              <p:nvPr/>
            </p:nvSpPr>
            <p:spPr>
              <a:xfrm>
                <a:off x="2155371" y="3639516"/>
                <a:ext cx="3937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01926C-31EB-EF48-BE89-C93141B9C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3639516"/>
                <a:ext cx="39372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96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57199" y="1244160"/>
                <a:ext cx="8370711" cy="5140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Scenario:  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Franklin Gothic Medium" panose="020B0603020102020204" pitchFamily="34" charset="0"/>
                  </a:rPr>
                  <a:t>Map a small number of data values from a large domain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0, 1, …,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 ...</a:t>
                </a:r>
              </a:p>
              <a:p>
                <a:pPr marL="457200" lvl="1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...into a small set of locations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0,1,…,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so one can quickly check if some value is present</a:t>
                </a:r>
              </a:p>
              <a:p>
                <a:pPr lvl="2"/>
                <a:r>
                  <a:rPr lang="en-US" sz="1400" dirty="0">
                    <a:latin typeface="Franklin Gothic Medium" panose="020B0603020102020204" pitchFamily="34" charset="0"/>
                  </a:rPr>
                  <a:t>						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/>
                      </a:rPr>
                      <m:t>hash</m:t>
                    </m:r>
                    <m:d>
                      <m:d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/>
                      </a:rPr>
                      <m:t>mod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a prime close to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𝑛</m:t>
                    </m:r>
                  </m:oMath>
                </a14:m>
                <a:endParaRPr lang="en-US" sz="2800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  <a:p>
                <a:pPr lvl="1"/>
                <a:r>
                  <a:rPr lang="en-US" dirty="0">
                    <a:latin typeface="Franklin Gothic Medium" panose="020B0603020102020204" pitchFamily="34" charset="0"/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/>
                      </a:rPr>
                      <m:t>hash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𝑎𝑥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𝑏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)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/>
                      </a:rPr>
                      <m:t>mod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</m:oMath>
                </a14:m>
                <a:endParaRPr lang="en-US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  <a:p>
                <a:pPr lvl="2"/>
                <a:r>
                  <a:rPr lang="en-US" sz="900" dirty="0">
                    <a:latin typeface="Franklin Gothic Medium" panose="020B0603020102020204" pitchFamily="34" charset="0"/>
                  </a:rPr>
                  <a:t>				</a:t>
                </a:r>
              </a:p>
              <a:p>
                <a:r>
                  <a:rPr lang="en-US" sz="2800" dirty="0">
                    <a:latin typeface="Franklin Gothic Medium" panose="020B0603020102020204" pitchFamily="34" charset="0"/>
                  </a:rPr>
                  <a:t>Depends on all of the bits of the data </a:t>
                </a:r>
              </a:p>
              <a:p>
                <a:pPr lvl="1"/>
                <a:r>
                  <a:rPr lang="en-US" sz="2400" dirty="0">
                    <a:latin typeface="Franklin Gothic Medium" panose="020B0603020102020204" pitchFamily="34" charset="0"/>
                  </a:rPr>
                  <a:t>helps avoid collisions due to similar values</a:t>
                </a:r>
              </a:p>
              <a:p>
                <a:pPr lvl="1"/>
                <a:r>
                  <a:rPr lang="en-US" sz="2400" dirty="0">
                    <a:latin typeface="Franklin Gothic Medium" panose="020B0603020102020204" pitchFamily="34" charset="0"/>
                  </a:rPr>
                  <a:t>need to manage them if they occur</a:t>
                </a:r>
              </a:p>
            </p:txBody>
          </p:sp>
        </mc:Choice>
        <mc:Fallback xmlns="">
          <p:sp>
            <p:nvSpPr>
              <p:cNvPr id="143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457199" y="1244160"/>
                <a:ext cx="8370711" cy="5140800"/>
              </a:xfrm>
              <a:blipFill>
                <a:blip r:embed="rId5"/>
                <a:stretch>
                  <a:fillRect l="-1667" t="-1232" b="-4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5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82BA-4141-634D-8411-0A603324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27078-8EF5-4640-B371-15DB5B283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hash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C00000"/>
                        </a:solidFill>
                        <a:latin typeface="Cambria Math"/>
                      </a:rPr>
                      <m:t>mod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a prime close to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/>
                      </a:rPr>
                      <m:t>𝑛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deterministic function with random-</a:t>
                </a:r>
                <a:r>
                  <a:rPr lang="en-US" sz="2800" dirty="0" err="1"/>
                  <a:t>ish</a:t>
                </a:r>
                <a:r>
                  <a:rPr lang="en-US" sz="2800" dirty="0"/>
                  <a:t> behavior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Applications</a:t>
                </a:r>
              </a:p>
              <a:p>
                <a:pPr lvl="1"/>
                <a:r>
                  <a:rPr lang="en-US" sz="2400" dirty="0"/>
                  <a:t>map integer to location in array (hash tables)</a:t>
                </a:r>
              </a:p>
              <a:p>
                <a:pPr lvl="1"/>
                <a:r>
                  <a:rPr lang="en-US" sz="2400" dirty="0"/>
                  <a:t>map user ID or IP address to machine</a:t>
                </a:r>
              </a:p>
              <a:p>
                <a:pPr lvl="2"/>
                <a:r>
                  <a:rPr lang="en-US" sz="2000" dirty="0"/>
                  <a:t>requests from the same user / IP address go to the same machine</a:t>
                </a:r>
              </a:p>
              <a:p>
                <a:pPr lvl="2"/>
                <a:r>
                  <a:rPr lang="en-US" sz="2000" dirty="0"/>
                  <a:t>requests from different users / IP addresses spread randomly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E27078-8EF5-4640-B371-15DB5B283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19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Pseudo-Random Number Generation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47511" y="1257300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Linear </a:t>
            </a:r>
            <a:r>
              <a:rPr lang="en-US" sz="2800" dirty="0" err="1">
                <a:solidFill>
                  <a:srgbClr val="C00000"/>
                </a:solidFill>
                <a:latin typeface="Franklin Gothic Medium" panose="020B0603020102020204" pitchFamily="34" charset="0"/>
              </a:rPr>
              <a:t>Congruential</a:t>
            </a:r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 method</a:t>
            </a:r>
          </a:p>
        </p:txBody>
      </p:sp>
      <p:sp>
        <p:nvSpPr>
          <p:cNvPr id="15364" name="TextBox 3" hidden="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6324600"/>
            <a:ext cx="3133725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m = 10,  a = 3,  c = 2,  x</a:t>
            </a:r>
            <a:r>
              <a:rPr lang="en-US" baseline="-25000"/>
              <a:t>0</a:t>
            </a:r>
            <a:r>
              <a:rPr lang="en-US"/>
              <a:t>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11021" y="1921929"/>
                <a:ext cx="5249333" cy="5847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+1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  <a:ea typeface="MS PGothic" pitchFamily="34" charset="-128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MS PGothic" pitchFamily="34" charset="-128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  <a:ea typeface="MS PGothic" pitchFamily="34" charset="-128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  <a:ea typeface="MS PGothic" pitchFamily="34" charset="-128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/>
                              <a:ea typeface="MS PGothic" pitchFamily="34" charset="-128"/>
                              <a:cs typeface="+mn-cs"/>
                            </a:rPr>
                            <m:t>𝑐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  <a:ea typeface="MS PGothic" pitchFamily="34" charset="-128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/>
                          <a:ea typeface="MS PGothic" pitchFamily="34" charset="-128"/>
                          <a:cs typeface="+mn-cs"/>
                        </a:rPr>
                        <m:t>mod</m:t>
                      </m:r>
                      <m:r>
                        <a:rPr lang="en-US" sz="3200" b="0" i="1" smtClean="0">
                          <a:latin typeface="Cambria Math"/>
                          <a:ea typeface="MS PGothic" pitchFamily="34" charset="-128"/>
                          <a:cs typeface="+mn-cs"/>
                        </a:rPr>
                        <m:t> </m:t>
                      </m:r>
                      <m:r>
                        <a:rPr lang="en-US" sz="3200" b="0" i="1" smtClean="0">
                          <a:latin typeface="Cambria Math"/>
                          <a:ea typeface="MS PGothic" pitchFamily="34" charset="-128"/>
                          <a:cs typeface="+mn-cs"/>
                        </a:rPr>
                        <m:t>𝑚</m:t>
                      </m:r>
                    </m:oMath>
                  </m:oMathPara>
                </a14:m>
                <a:endParaRPr lang="en-US" sz="3200" i="1" dirty="0"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111021" y="1921929"/>
                <a:ext cx="5249333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25689" y="3285065"/>
                <a:ext cx="622401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Franklin Gothic Medium"/>
                    <a:cs typeface="Franklin Gothic Medium"/>
                  </a:rPr>
                  <a:t>Choose random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sz="28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latin typeface="Cambria Math"/>
                      </a:rPr>
                      <m:t>, </m:t>
                    </m:r>
                    <m:r>
                      <a:rPr lang="en-US" sz="2800" i="1" dirty="0" smtClean="0">
                        <a:latin typeface="Cambria Math"/>
                        <a:cs typeface="Franklin Gothic Medium"/>
                      </a:rPr>
                      <m:t>𝑎</m:t>
                    </m:r>
                  </m:oMath>
                </a14:m>
                <a:r>
                  <a:rPr lang="en-US" sz="28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  <a:cs typeface="Franklin Gothic Medium"/>
                      </a:rPr>
                      <m:t>𝑐</m:t>
                    </m:r>
                  </m:oMath>
                </a14:m>
                <a:r>
                  <a:rPr lang="en-US" sz="2800" dirty="0">
                    <a:latin typeface="Franklin Gothic Medium"/>
                    <a:cs typeface="Franklin Gothic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  <a:cs typeface="Franklin Gothic Medium"/>
                      </a:rPr>
                      <m:t>𝑚</m:t>
                    </m:r>
                  </m:oMath>
                </a14:m>
                <a:r>
                  <a:rPr lang="en-US" sz="2800" dirty="0">
                    <a:latin typeface="Franklin Gothic Medium"/>
                    <a:cs typeface="Franklin Gothic Medium"/>
                  </a:rPr>
                  <a:t> and produce</a:t>
                </a:r>
              </a:p>
              <a:p>
                <a:r>
                  <a:rPr lang="en-US" sz="2800" dirty="0">
                    <a:latin typeface="Franklin Gothic Medium"/>
                    <a:cs typeface="Franklin Gothic Medium"/>
                  </a:rPr>
                  <a:t>a long sequence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Franklin Gothic Medium"/>
                    <a:cs typeface="Franklin Gothic Medium"/>
                  </a:rPr>
                  <a:t>’s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89" y="3285065"/>
                <a:ext cx="6224012" cy="954107"/>
              </a:xfrm>
              <a:prstGeom prst="rect">
                <a:avLst/>
              </a:prstGeom>
              <a:blipFill rotWithShape="1">
                <a:blip r:embed="rId8"/>
                <a:stretch>
                  <a:fillRect l="-2057" t="-5769" r="-88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1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62" y="1912864"/>
            <a:ext cx="6565392" cy="249326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69475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99D2-6BC8-BF4A-9E26-9072FCF4B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13185"/>
            <a:ext cx="7772400" cy="815815"/>
          </a:xfrm>
        </p:spPr>
        <p:txBody>
          <a:bodyPr/>
          <a:lstStyle/>
          <a:p>
            <a:r>
              <a:rPr lang="en-US" dirty="0"/>
              <a:t>More Number Theory</a:t>
            </a:r>
            <a:br>
              <a:rPr lang="en-US" dirty="0"/>
            </a:br>
            <a:r>
              <a:rPr lang="en-US" sz="3600" dirty="0"/>
              <a:t>Primes and GCD</a:t>
            </a:r>
          </a:p>
        </p:txBody>
      </p:sp>
    </p:spTree>
    <p:extLst>
      <p:ext uri="{BB962C8B-B14F-4D97-AF65-F5344CB8AC3E}">
        <p14:creationId xmlns:p14="http://schemas.microsoft.com/office/powerpoint/2010/main" val="426532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>
                <a:latin typeface="Franklin Gothic Medium" panose="020B0603020102020204" pitchFamily="34" charset="0"/>
              </a:rPr>
              <a:t>Primality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1378" y="1329267"/>
            <a:ext cx="7924800" cy="9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An integer </a:t>
            </a:r>
            <a:r>
              <a:rPr lang="en-US" sz="2800" i="1" dirty="0">
                <a:latin typeface="Arial" pitchFamily="34" charset="0"/>
                <a:ea typeface="MS PGothic" pitchFamily="34" charset="-128"/>
                <a:cs typeface="+mn-cs"/>
              </a:rPr>
              <a:t>p</a:t>
            </a: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 greater than 1 is called </a:t>
            </a:r>
            <a:r>
              <a:rPr lang="en-US" sz="2800" i="1" dirty="0">
                <a:latin typeface="Arial" pitchFamily="34" charset="0"/>
                <a:ea typeface="MS PGothic" pitchFamily="34" charset="-128"/>
                <a:cs typeface="+mn-cs"/>
              </a:rPr>
              <a:t>prime</a:t>
            </a: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 if the only positive factors of </a:t>
            </a:r>
            <a:r>
              <a:rPr lang="en-US" sz="2800" i="1" dirty="0">
                <a:latin typeface="Arial" pitchFamily="34" charset="0"/>
                <a:ea typeface="MS PGothic" pitchFamily="34" charset="-128"/>
                <a:cs typeface="+mn-cs"/>
              </a:rPr>
              <a:t>p</a:t>
            </a: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 are 1 and </a:t>
            </a:r>
            <a:r>
              <a:rPr lang="en-US" sz="2800" i="1" dirty="0">
                <a:latin typeface="Arial" pitchFamily="34" charset="0"/>
                <a:ea typeface="MS PGothic" pitchFamily="34" charset="-128"/>
                <a:cs typeface="+mn-cs"/>
              </a:rPr>
              <a:t>p</a:t>
            </a: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1378" y="3606809"/>
            <a:ext cx="7924800" cy="9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A positive integer that is greater than 1 and is not prime is called </a:t>
            </a:r>
            <a:r>
              <a:rPr lang="en-US" sz="2800" i="1" dirty="0">
                <a:latin typeface="Arial" pitchFamily="34" charset="0"/>
                <a:ea typeface="MS PGothic" pitchFamily="34" charset="-128"/>
                <a:cs typeface="+mn-cs"/>
              </a:rPr>
              <a:t>composite</a:t>
            </a:r>
            <a:r>
              <a:rPr lang="en-US" dirty="0">
                <a:latin typeface="Arial" pitchFamily="34" charset="0"/>
                <a:ea typeface="MS PGothic" pitchFamily="34" charset="-128"/>
                <a:cs typeface="+mn-cs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AC9E46-EBA7-DA47-B1EC-06DB7CC868AC}"/>
                  </a:ext>
                </a:extLst>
              </p:cNvPr>
              <p:cNvSpPr txBox="1"/>
              <p:nvPr/>
            </p:nvSpPr>
            <p:spPr>
              <a:xfrm>
                <a:off x="1306362" y="2789526"/>
                <a:ext cx="59476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𝑝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&gt; 1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  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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∀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x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|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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=1)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∨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AC9E46-EBA7-DA47-B1EC-06DB7CC86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362" y="2789526"/>
                <a:ext cx="5947654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37049C-8AD0-DB4A-A401-404FAEC5790E}"/>
                  </a:ext>
                </a:extLst>
              </p:cNvPr>
              <p:cNvSpPr txBox="1"/>
              <p:nvPr/>
            </p:nvSpPr>
            <p:spPr>
              <a:xfrm>
                <a:off x="1468737" y="5067068"/>
                <a:ext cx="55639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𝑝</m:t>
                      </m:r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&gt; 1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  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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anklin Gothic Medium" charset="0"/>
                          <a:sym typeface="Symbol" charset="0"/>
                        </a:rPr>
                        <m:t>∃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x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((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|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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1)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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PGothic" charset="0"/>
                          <a:sym typeface="Symbol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Symbol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37049C-8AD0-DB4A-A401-404FAEC5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37" y="5067068"/>
                <a:ext cx="5563959" cy="461665"/>
              </a:xfrm>
              <a:prstGeom prst="rect">
                <a:avLst/>
              </a:prstGeom>
              <a:blipFill>
                <a:blip r:embed="rId4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42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Fundamental Theorem of Arithmetic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4550" y="1317972"/>
            <a:ext cx="7391400" cy="9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Every positive integer greater than 1 has a “unique” prime factorization</a:t>
            </a:r>
          </a:p>
        </p:txBody>
      </p:sp>
      <p:sp>
        <p:nvSpPr>
          <p:cNvPr id="23559" name="TextBox 9"/>
          <p:cNvSpPr txBox="1">
            <a:spLocks noChangeArrowheads="1"/>
          </p:cNvSpPr>
          <p:nvPr/>
        </p:nvSpPr>
        <p:spPr bwMode="auto">
          <a:xfrm>
            <a:off x="1916286" y="2819394"/>
            <a:ext cx="5638082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48 =  2 • 2 • 2 • 2 • 3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591 = 3 • 197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45,523 = 45,523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321,950 = 2 • 5 • 5 • 47 • 137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1,234,567,890 = 2 • 3 • 3 • 5 • 3,607 • 3,803</a:t>
            </a:r>
          </a:p>
        </p:txBody>
      </p:sp>
    </p:spTree>
    <p:extLst>
      <p:ext uri="{BB962C8B-B14F-4D97-AF65-F5344CB8AC3E}">
        <p14:creationId xmlns:p14="http://schemas.microsoft.com/office/powerpoint/2010/main" val="45151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Basic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50232" y="1267177"/>
                <a:ext cx="5843536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be a positive integer.</a:t>
                </a:r>
              </a:p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charset="0"/>
                      </a:rPr>
                      <m:t>𝒃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32" y="1267177"/>
                <a:ext cx="5843536" cy="830997"/>
              </a:xfrm>
              <a:prstGeom prst="rect">
                <a:avLst/>
              </a:prstGeom>
              <a:blipFill>
                <a:blip r:embed="rId2"/>
                <a:stretch>
                  <a:fillRect l="-1515" t="-4478" b="-1492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701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Algorithmic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/>
            <p:txBody>
              <a:bodyPr/>
              <a:lstStyle/>
              <a:p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Multiplication</a:t>
                </a:r>
              </a:p>
              <a:p>
                <a:pPr lvl="1"/>
                <a:r>
                  <a:rPr lang="en-US" dirty="0">
                    <a:latin typeface="Franklin Gothic Medium" panose="020B0603020102020204" pitchFamily="34" charset="0"/>
                  </a:rPr>
                  <a:t>Given primes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calculate their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Franklin Gothic Medium" panose="020B0603020102020204" pitchFamily="34" charset="0"/>
                </a:endParaRPr>
              </a:p>
              <a:p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Factoring</a:t>
                </a:r>
              </a:p>
              <a:p>
                <a:pPr lvl="1"/>
                <a:r>
                  <a:rPr lang="en-US" dirty="0">
                    <a:latin typeface="Franklin Gothic Medium" panose="020B0603020102020204" pitchFamily="34" charset="0"/>
                  </a:rPr>
                  <a:t>Given 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determine the prime factorization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</p:txBody>
          </p:sp>
        </mc:Choice>
        <mc:Fallback xmlns="">
          <p:sp>
            <p:nvSpPr>
              <p:cNvPr id="9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l="-1389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506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Factoring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379" y="1114773"/>
            <a:ext cx="82296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Factor the following 232 digit number </a:t>
            </a:r>
            <a:r>
              <a:rPr lang="en-US" dirty="0">
                <a:solidFill>
                  <a:srgbClr val="C00000"/>
                </a:solidFill>
                <a:latin typeface="Calibri" charset="0"/>
              </a:rPr>
              <a:t>[RSA768]:</a:t>
            </a:r>
          </a:p>
        </p:txBody>
      </p:sp>
      <p:sp>
        <p:nvSpPr>
          <p:cNvPr id="10244" name="Text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902174"/>
            <a:ext cx="7467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/>
          </a:p>
          <a:p>
            <a:pPr eaLnBrk="1" hangingPunct="1"/>
            <a:r>
              <a:rPr lang="en-US"/>
              <a:t> </a:t>
            </a: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1408290" y="2051745"/>
            <a:ext cx="62484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1230186684530117755130494958384962720772853569595334792197322452151726400507263657518745202199786469389956474942774063845925192557326303453731548268507917026122142913461670429214311602221240479274737794080665351419597459856902143413</a:t>
            </a:r>
          </a:p>
        </p:txBody>
      </p:sp>
    </p:spTree>
    <p:extLst>
      <p:ext uri="{BB962C8B-B14F-4D97-AF65-F5344CB8AC3E}">
        <p14:creationId xmlns:p14="http://schemas.microsoft.com/office/powerpoint/2010/main" val="1760304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457200" y="598311"/>
            <a:ext cx="8382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1230186684530117755130494958384962720772853569595334792197322452151726400507263657518745202199786469389956474942774063845925192557326303453731548268507917026122142913461670429214311602221240479274737794080665351419597459856902143413</a:t>
            </a:r>
          </a:p>
        </p:txBody>
      </p:sp>
      <p:sp>
        <p:nvSpPr>
          <p:cNvPr id="11270" name="TextBox 7"/>
          <p:cNvSpPr txBox="1">
            <a:spLocks noChangeArrowheads="1"/>
          </p:cNvSpPr>
          <p:nvPr/>
        </p:nvSpPr>
        <p:spPr bwMode="auto">
          <a:xfrm>
            <a:off x="457200" y="3048000"/>
            <a:ext cx="838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400"/>
              <a:t>33478071698956898786044169848212690817704794983713768568912431388982883793878002287614711652531743087737814467999489</a:t>
            </a: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533400" y="4831647"/>
            <a:ext cx="845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400" dirty="0"/>
              <a:t>36746043666799590428244633799627952632279158164343087642676032283815739666511279233373417143396810270092798736308917</a:t>
            </a:r>
          </a:p>
        </p:txBody>
      </p:sp>
      <p:sp>
        <p:nvSpPr>
          <p:cNvPr id="2" name="Equal 1"/>
          <p:cNvSpPr/>
          <p:nvPr/>
        </p:nvSpPr>
        <p:spPr>
          <a:xfrm>
            <a:off x="4103511" y="2492022"/>
            <a:ext cx="457200" cy="457200"/>
          </a:xfrm>
          <a:prstGeom prst="mathEqual">
            <a:avLst>
              <a:gd name="adj1" fmla="val 11230"/>
              <a:gd name="adj2" fmla="val 1176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4114800" y="4193823"/>
            <a:ext cx="533400" cy="457200"/>
          </a:xfrm>
          <a:prstGeom prst="mathMultiply">
            <a:avLst>
              <a:gd name="adj1" fmla="val 1123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97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Famous Algorithmic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57200" y="1244160"/>
                <a:ext cx="8229600" cy="2691736"/>
              </a:xfrm>
            </p:spPr>
            <p:txBody>
              <a:bodyPr/>
              <a:lstStyle/>
              <a:p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Factoring</a:t>
                </a:r>
              </a:p>
              <a:p>
                <a:pPr lvl="1"/>
                <a:r>
                  <a:rPr lang="en-US" dirty="0">
                    <a:latin typeface="Franklin Gothic Medium" panose="020B0603020102020204" pitchFamily="34" charset="0"/>
                  </a:rPr>
                  <a:t>Given 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determine the prime factorization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  <a:p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Primality Testing</a:t>
                </a:r>
              </a:p>
              <a:p>
                <a:pPr lvl="1"/>
                <a:r>
                  <a:rPr lang="en-US" dirty="0">
                    <a:latin typeface="Franklin Gothic Medium" panose="020B0603020102020204" pitchFamily="34" charset="0"/>
                  </a:rPr>
                  <a:t>Given an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, determine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Franklin Gothic Medium" panose="020B0603020102020204" pitchFamily="34" charset="0"/>
                  </a:rPr>
                  <a:t> is prime</a:t>
                </a:r>
              </a:p>
              <a:p>
                <a:pPr marL="0" indent="0">
                  <a:buNone/>
                </a:pPr>
                <a:endParaRPr lang="en-US" dirty="0">
                  <a:latin typeface="Franklin Gothic Medium" panose="020B06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Medium" panose="020B06030201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ranklin Gothic Medium" panose="020B0603020102020204" pitchFamily="34" charset="0"/>
                </a:endParaRPr>
              </a:p>
            </p:txBody>
          </p:sp>
        </mc:Choice>
        <mc:Fallback xmlns="">
          <p:sp>
            <p:nvSpPr>
              <p:cNvPr id="9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457200" y="1244160"/>
                <a:ext cx="8229600" cy="2691736"/>
              </a:xfrm>
              <a:blipFill>
                <a:blip r:embed="rId6"/>
                <a:stretch>
                  <a:fillRect l="-1389" t="-2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E2720DE-4A5C-D188-89EB-DC466A5D56E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57200" y="4485089"/>
            <a:ext cx="8229600" cy="16506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Factoring</a:t>
            </a:r>
            <a:r>
              <a:rPr lang="en-US" sz="2800" dirty="0">
                <a:latin typeface="Franklin Gothic Medium" panose="020B0603020102020204" pitchFamily="34" charset="0"/>
              </a:rPr>
              <a:t> is hard</a:t>
            </a:r>
          </a:p>
          <a:p>
            <a:pPr lvl="1"/>
            <a:r>
              <a:rPr lang="en-US" sz="2200" dirty="0">
                <a:latin typeface="Franklin Gothic Medium" panose="020B0603020102020204" pitchFamily="34" charset="0"/>
              </a:rPr>
              <a:t>(on a classical computer)</a:t>
            </a:r>
            <a:endParaRPr lang="en-US" sz="2200" dirty="0">
              <a:solidFill>
                <a:srgbClr val="C00000"/>
              </a:solidFill>
              <a:latin typeface="Franklin Gothic Medium" panose="020B0603020102020204" pitchFamily="34" charset="0"/>
            </a:endParaRPr>
          </a:p>
          <a:p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Primality Testing</a:t>
            </a:r>
            <a:r>
              <a:rPr lang="en-US" sz="2800" dirty="0">
                <a:latin typeface="Franklin Gothic Medium" panose="020B0603020102020204" pitchFamily="34" charset="0"/>
              </a:rPr>
              <a:t> is easy</a:t>
            </a:r>
            <a:endParaRPr lang="en-US" dirty="0">
              <a:latin typeface="Franklin Gothic Medium" panose="020B06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5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Greatest Common Divisor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57200" y="1244160"/>
                <a:ext cx="7162800" cy="5140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C00000"/>
                    </a:solidFill>
                    <a:latin typeface="Calibri" charset="0"/>
                  </a:rPr>
                  <a:t>GCD(a, b)</a:t>
                </a:r>
                <a:r>
                  <a:rPr lang="en-US" sz="2800" dirty="0">
                    <a:latin typeface="Calibri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	Largest integer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</m:oMath>
                </a14:m>
                <a:r>
                  <a:rPr lang="en-US" sz="2800" dirty="0">
                    <a:latin typeface="Franklin Gothic Medium" panose="020B06030201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en-US" sz="2800" dirty="0">
                    <a:latin typeface="Franklin Gothic Medium" panose="020B06030201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𝑏</m:t>
                    </m:r>
                  </m:oMath>
                </a14:m>
                <a:endParaRPr lang="en-US" sz="2800" dirty="0">
                  <a:solidFill>
                    <a:srgbClr val="C00000"/>
                  </a:solidFill>
                  <a:latin typeface="Franklin Gothic Medium" panose="020B0603020102020204" pitchFamily="34" charset="0"/>
                </a:endParaRPr>
              </a:p>
              <a:p>
                <a:pPr>
                  <a:buFont typeface="Arial" charset="0"/>
                  <a:buChar char="•"/>
                </a:pPr>
                <a:endParaRPr lang="en-US" sz="2800" dirty="0">
                  <a:latin typeface="Calibri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Calibri" charset="0"/>
                  </a:rPr>
                  <a:t>  GCD(100, 125)	=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Calibri" charset="0"/>
                  </a:rPr>
                  <a:t>  GCD(17, 49) 		=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Calibri" charset="0"/>
                  </a:rPr>
                  <a:t>  GCD(11, 66)		=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Calibri" charset="0"/>
                  </a:rPr>
                  <a:t>  GCD(13, 0) 		=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latin typeface="Calibri" charset="0"/>
                  </a:rPr>
                  <a:t>  GCD(180, 252) 	=</a:t>
                </a:r>
              </a:p>
            </p:txBody>
          </p:sp>
        </mc:Choice>
        <mc:Fallback xmlns="">
          <p:sp>
            <p:nvSpPr>
              <p:cNvPr id="1229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457200" y="1244160"/>
                <a:ext cx="7162800" cy="5140800"/>
              </a:xfrm>
              <a:blipFill>
                <a:blip r:embed="rId6"/>
                <a:stretch>
                  <a:fillRect l="-1702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FD09A9-845E-364F-B233-140F3D302FB1}"/>
                  </a:ext>
                </a:extLst>
              </p:cNvPr>
              <p:cNvSpPr txBox="1"/>
              <p:nvPr/>
            </p:nvSpPr>
            <p:spPr>
              <a:xfrm>
                <a:off x="457200" y="6154127"/>
                <a:ext cx="8487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 is GCD  </a:t>
                </a:r>
                <a:r>
                  <a:rPr lang="en-US" sz="2400" dirty="0" err="1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iff</a:t>
                </a:r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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𝑑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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ea typeface="Cambria Math" charset="0"/>
                    <a:cs typeface="Cambria Math" charset="0"/>
                    <a:sym typeface="Symbol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0"/>
                      </a:rPr>
                      <m:t>∀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  <a:sym typeface="Symbol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𝑎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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 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∣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𝑏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S PGothic" charset="0"/>
                        <a:sym typeface="Symbol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𝑑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 charset="0"/>
                      </a:rPr>
                      <m:t>)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FD09A9-845E-364F-B233-140F3D302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154127"/>
                <a:ext cx="8487773" cy="461665"/>
              </a:xfrm>
              <a:prstGeom prst="rect">
                <a:avLst/>
              </a:prstGeom>
              <a:blipFill>
                <a:blip r:embed="rId7"/>
                <a:stretch>
                  <a:fillRect l="-29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05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GCD and Factoring</a:t>
            </a:r>
          </a:p>
        </p:txBody>
      </p:sp>
      <p:sp>
        <p:nvSpPr>
          <p:cNvPr id="13318" name="TextBox 6"/>
          <p:cNvSpPr txBox="1">
            <a:spLocks noChangeArrowheads="1"/>
          </p:cNvSpPr>
          <p:nvPr/>
        </p:nvSpPr>
        <p:spPr bwMode="auto">
          <a:xfrm>
            <a:off x="715609" y="1304513"/>
            <a:ext cx="3886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C00000"/>
                </a:solidFill>
              </a:rPr>
              <a:t>a = 2</a:t>
            </a:r>
            <a:r>
              <a:rPr lang="en-US" sz="2000" b="1" baseline="30000" dirty="0">
                <a:solidFill>
                  <a:srgbClr val="C00000"/>
                </a:solidFill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• 3 • 5</a:t>
            </a:r>
            <a:r>
              <a:rPr lang="en-US" sz="2000" b="1" baseline="30000" dirty="0">
                <a:solidFill>
                  <a:srgbClr val="C00000"/>
                </a:solidFill>
              </a:rPr>
              <a:t>2</a:t>
            </a:r>
            <a:r>
              <a:rPr lang="en-US" sz="2000" dirty="0">
                <a:solidFill>
                  <a:srgbClr val="C00000"/>
                </a:solidFill>
              </a:rPr>
              <a:t> • 7 • 11 = 46,200</a:t>
            </a:r>
          </a:p>
        </p:txBody>
      </p:sp>
      <p:sp>
        <p:nvSpPr>
          <p:cNvPr id="13319" name="TextBox 7"/>
          <p:cNvSpPr txBox="1">
            <a:spLocks noChangeArrowheads="1"/>
          </p:cNvSpPr>
          <p:nvPr/>
        </p:nvSpPr>
        <p:spPr bwMode="auto">
          <a:xfrm>
            <a:off x="721254" y="1817511"/>
            <a:ext cx="38026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C00000"/>
                </a:solidFill>
              </a:rPr>
              <a:t>b = 2 • 3</a:t>
            </a:r>
            <a:r>
              <a:rPr lang="en-US" sz="2000" b="1" baseline="30000" dirty="0">
                <a:solidFill>
                  <a:srgbClr val="C00000"/>
                </a:solidFill>
              </a:rPr>
              <a:t>2</a:t>
            </a:r>
            <a:r>
              <a:rPr lang="en-US" sz="2000" dirty="0">
                <a:solidFill>
                  <a:srgbClr val="C00000"/>
                </a:solidFill>
              </a:rPr>
              <a:t> • 5</a:t>
            </a:r>
            <a:r>
              <a:rPr lang="en-US" sz="2000" b="1" baseline="30000" dirty="0">
                <a:solidFill>
                  <a:srgbClr val="C00000"/>
                </a:solidFill>
              </a:rPr>
              <a:t>3</a:t>
            </a:r>
            <a:r>
              <a:rPr lang="en-US" sz="2000" dirty="0">
                <a:solidFill>
                  <a:srgbClr val="C00000"/>
                </a:solidFill>
              </a:rPr>
              <a:t> • 7 • 13 = 204,750</a:t>
            </a:r>
          </a:p>
        </p:txBody>
      </p:sp>
      <p:sp>
        <p:nvSpPr>
          <p:cNvPr id="13320" name="TextBox 8"/>
          <p:cNvSpPr txBox="1">
            <a:spLocks noChangeArrowheads="1"/>
          </p:cNvSpPr>
          <p:nvPr/>
        </p:nvSpPr>
        <p:spPr bwMode="auto">
          <a:xfrm>
            <a:off x="671688" y="2621131"/>
            <a:ext cx="78616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/>
              <a:t>GCD(a, b) = 2</a:t>
            </a:r>
            <a:r>
              <a:rPr lang="en-US" sz="2000" b="1" baseline="30000" dirty="0"/>
              <a:t>min(3,1)</a:t>
            </a:r>
            <a:r>
              <a:rPr lang="en-US" sz="2000" b="1" dirty="0"/>
              <a:t> </a:t>
            </a:r>
            <a:r>
              <a:rPr lang="en-US" sz="2000" dirty="0"/>
              <a:t>• 3</a:t>
            </a:r>
            <a:r>
              <a:rPr lang="en-US" sz="2000" b="1" baseline="30000" dirty="0"/>
              <a:t>min(1,2)</a:t>
            </a:r>
            <a:r>
              <a:rPr lang="en-US" sz="2000" b="1" dirty="0"/>
              <a:t> </a:t>
            </a:r>
            <a:r>
              <a:rPr lang="en-US" sz="2000" dirty="0"/>
              <a:t>• 5</a:t>
            </a:r>
            <a:r>
              <a:rPr lang="en-US" sz="2000" b="1" baseline="30000" dirty="0"/>
              <a:t>min(2,3)</a:t>
            </a:r>
            <a:r>
              <a:rPr lang="en-US" sz="2000" b="1" dirty="0"/>
              <a:t> </a:t>
            </a:r>
            <a:r>
              <a:rPr lang="en-US" sz="2000" dirty="0"/>
              <a:t>• 7</a:t>
            </a:r>
            <a:r>
              <a:rPr lang="en-US" sz="2000" b="1" baseline="30000" dirty="0"/>
              <a:t>min(1,1)</a:t>
            </a:r>
            <a:r>
              <a:rPr lang="en-US" sz="2000" b="1" dirty="0"/>
              <a:t> </a:t>
            </a:r>
            <a:r>
              <a:rPr lang="en-US" sz="2000" dirty="0"/>
              <a:t>• 11</a:t>
            </a:r>
            <a:r>
              <a:rPr lang="en-US" sz="2000" b="1" baseline="30000" dirty="0"/>
              <a:t>min(1,0)</a:t>
            </a:r>
            <a:r>
              <a:rPr lang="en-US" sz="2000" b="1" dirty="0"/>
              <a:t> </a:t>
            </a:r>
            <a:r>
              <a:rPr lang="en-US" sz="2000" dirty="0"/>
              <a:t>• 13</a:t>
            </a:r>
            <a:r>
              <a:rPr lang="en-US" sz="2000" b="1" baseline="30000" dirty="0"/>
              <a:t>min(0,1)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6586" y="3855150"/>
            <a:ext cx="7514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anklin Gothic Medium" panose="020B0603020102020204" pitchFamily="34" charset="0"/>
              </a:rPr>
              <a:t>Factoring is hard!    </a:t>
            </a:r>
          </a:p>
          <a:p>
            <a:r>
              <a:rPr lang="en-US" sz="2800" dirty="0">
                <a:latin typeface="Franklin Gothic Medium" panose="020B0603020102020204" pitchFamily="34" charset="0"/>
              </a:rPr>
              <a:t>     Can we compute </a:t>
            </a:r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GCD(</a:t>
            </a:r>
            <a:r>
              <a:rPr lang="en-US" sz="2800" dirty="0" err="1">
                <a:solidFill>
                  <a:srgbClr val="C00000"/>
                </a:solidFill>
                <a:latin typeface="Franklin Gothic Medium" panose="020B0603020102020204" pitchFamily="34" charset="0"/>
              </a:rPr>
              <a:t>a,b</a:t>
            </a:r>
            <a:r>
              <a:rPr lang="en-US" sz="2800" dirty="0">
                <a:solidFill>
                  <a:srgbClr val="C00000"/>
                </a:solidFill>
                <a:latin typeface="Franklin Gothic Medium" panose="020B0603020102020204" pitchFamily="34" charset="0"/>
              </a:rPr>
              <a:t>)</a:t>
            </a:r>
            <a:r>
              <a:rPr lang="en-US" sz="2800" dirty="0">
                <a:latin typeface="Franklin Gothic Medium" panose="020B0603020102020204" pitchFamily="34" charset="0"/>
              </a:rPr>
              <a:t> without factoring?</a:t>
            </a:r>
          </a:p>
        </p:txBody>
      </p:sp>
    </p:spTree>
    <p:extLst>
      <p:ext uri="{BB962C8B-B14F-4D97-AF65-F5344CB8AC3E}">
        <p14:creationId xmlns:p14="http://schemas.microsoft.com/office/powerpoint/2010/main" val="976297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GCD Fact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7268" y="1222022"/>
            <a:ext cx="5349461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ea typeface="MS PGothic" pitchFamily="34" charset="-128"/>
                <a:cs typeface="+mn-cs"/>
              </a:rPr>
              <a:t>Let </a:t>
            </a:r>
            <a:r>
              <a:rPr lang="en-US" sz="2800" i="1" dirty="0">
                <a:ea typeface="MS PGothic" pitchFamily="34" charset="-128"/>
                <a:cs typeface="+mn-cs"/>
              </a:rPr>
              <a:t>a</a:t>
            </a:r>
            <a:r>
              <a:rPr lang="en-US" sz="2800" dirty="0">
                <a:ea typeface="MS PGothic" pitchFamily="34" charset="-128"/>
                <a:cs typeface="+mn-cs"/>
              </a:rPr>
              <a:t> and </a:t>
            </a:r>
            <a:r>
              <a:rPr lang="en-US" sz="2800" i="1" dirty="0">
                <a:ea typeface="MS PGothic" pitchFamily="34" charset="-128"/>
                <a:cs typeface="+mn-cs"/>
              </a:rPr>
              <a:t>b</a:t>
            </a:r>
            <a:r>
              <a:rPr lang="en-US" sz="2800" dirty="0">
                <a:ea typeface="MS PGothic" pitchFamily="34" charset="-128"/>
                <a:cs typeface="+mn-cs"/>
              </a:rPr>
              <a:t> be positive integers.</a:t>
            </a:r>
          </a:p>
          <a:p>
            <a:pPr>
              <a:defRPr/>
            </a:pPr>
            <a:r>
              <a:rPr lang="en-US" sz="2800" dirty="0">
                <a:ea typeface="MS PGothic" pitchFamily="34" charset="-128"/>
              </a:rPr>
              <a:t>We have </a:t>
            </a:r>
            <a:r>
              <a:rPr lang="en-US" sz="2800" dirty="0" err="1">
                <a:ea typeface="MS PGothic" pitchFamily="34" charset="-128"/>
                <a:cs typeface="+mn-cs"/>
              </a:rPr>
              <a:t>gcd</a:t>
            </a:r>
            <a:r>
              <a:rPr lang="en-US" sz="2800" dirty="0">
                <a:ea typeface="MS PGothic" pitchFamily="34" charset="-128"/>
                <a:cs typeface="+mn-cs"/>
              </a:rPr>
              <a:t>(</a:t>
            </a:r>
            <a:r>
              <a:rPr lang="en-US" sz="2800" i="1" dirty="0" err="1">
                <a:ea typeface="MS PGothic" pitchFamily="34" charset="-128"/>
                <a:cs typeface="+mn-cs"/>
              </a:rPr>
              <a:t>a,b</a:t>
            </a:r>
            <a:r>
              <a:rPr lang="en-US" sz="2800" dirty="0">
                <a:ea typeface="MS PGothic" pitchFamily="34" charset="-128"/>
                <a:cs typeface="+mn-cs"/>
              </a:rPr>
              <a:t>) </a:t>
            </a:r>
            <a:r>
              <a:rPr lang="en-US" sz="2800" i="1" dirty="0">
                <a:ea typeface="MS PGothic" pitchFamily="34" charset="-128"/>
                <a:cs typeface="+mn-cs"/>
              </a:rPr>
              <a:t>=</a:t>
            </a:r>
            <a:r>
              <a:rPr lang="en-US" sz="2800" dirty="0">
                <a:ea typeface="MS PGothic" pitchFamily="34" charset="-128"/>
                <a:cs typeface="+mn-cs"/>
              </a:rPr>
              <a:t> </a:t>
            </a:r>
            <a:r>
              <a:rPr lang="en-US" sz="2800" dirty="0" err="1">
                <a:ea typeface="MS PGothic" pitchFamily="34" charset="-128"/>
                <a:cs typeface="+mn-cs"/>
              </a:rPr>
              <a:t>gcd</a:t>
            </a:r>
            <a:r>
              <a:rPr lang="en-US" sz="2800" dirty="0">
                <a:ea typeface="MS PGothic" pitchFamily="34" charset="-128"/>
                <a:cs typeface="+mn-cs"/>
              </a:rPr>
              <a:t>(</a:t>
            </a:r>
            <a:r>
              <a:rPr lang="en-US" sz="2800" i="1" dirty="0">
                <a:ea typeface="MS PGothic" pitchFamily="34" charset="-128"/>
                <a:cs typeface="+mn-cs"/>
              </a:rPr>
              <a:t>b, a </a:t>
            </a:r>
            <a:r>
              <a:rPr lang="en-US" sz="2800" dirty="0">
                <a:ea typeface="MS PGothic" pitchFamily="34" charset="-128"/>
                <a:cs typeface="+mn-cs"/>
              </a:rPr>
              <a:t>mod</a:t>
            </a:r>
            <a:r>
              <a:rPr lang="en-US" sz="2800" i="1" dirty="0">
                <a:ea typeface="MS PGothic" pitchFamily="34" charset="-128"/>
                <a:cs typeface="+mn-cs"/>
              </a:rPr>
              <a:t> b</a:t>
            </a:r>
            <a:r>
              <a:rPr lang="en-US" sz="2800" dirty="0">
                <a:ea typeface="MS PGothic" pitchFamily="34" charset="-128"/>
                <a:cs typeface="+mn-cs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2516871"/>
                <a:ext cx="914399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/>
                    <a:cs typeface="Calibri"/>
                  </a:rPr>
                  <a:t>	Proof:</a:t>
                </a: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We will show that every number dividing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also divides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</a:t>
                </a: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I.e.,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0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iff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|(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</a:t>
                </a:r>
              </a:p>
              <a:p>
                <a:pPr lvl="0"/>
                <a:endParaRPr lang="en-US" sz="2000" dirty="0">
                  <a:solidFill>
                    <a:prstClr val="black"/>
                  </a:solidFill>
                  <a:cs typeface="Calibri"/>
                </a:endParaRP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Hence, their set of common divisors are the same,</a:t>
                </a: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which means that their greatest common divisor is the same.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6871"/>
                <a:ext cx="9143999" cy="1938992"/>
              </a:xfrm>
              <a:prstGeom prst="rect">
                <a:avLst/>
              </a:prstGeom>
              <a:blipFill>
                <a:blip r:embed="rId2"/>
                <a:stretch>
                  <a:fillRect t="-1961" b="-5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1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GCD Fact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7268" y="1222022"/>
            <a:ext cx="5349461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ea typeface="MS PGothic" pitchFamily="34" charset="-128"/>
                <a:cs typeface="+mn-cs"/>
              </a:rPr>
              <a:t>Let </a:t>
            </a:r>
            <a:r>
              <a:rPr lang="en-US" sz="2800" i="1" dirty="0">
                <a:ea typeface="MS PGothic" pitchFamily="34" charset="-128"/>
                <a:cs typeface="+mn-cs"/>
              </a:rPr>
              <a:t>a</a:t>
            </a:r>
            <a:r>
              <a:rPr lang="en-US" sz="2800" dirty="0">
                <a:ea typeface="MS PGothic" pitchFamily="34" charset="-128"/>
                <a:cs typeface="+mn-cs"/>
              </a:rPr>
              <a:t> and </a:t>
            </a:r>
            <a:r>
              <a:rPr lang="en-US" sz="2800" i="1" dirty="0">
                <a:ea typeface="MS PGothic" pitchFamily="34" charset="-128"/>
                <a:cs typeface="+mn-cs"/>
              </a:rPr>
              <a:t>b</a:t>
            </a:r>
            <a:r>
              <a:rPr lang="en-US" sz="2800" dirty="0">
                <a:ea typeface="MS PGothic" pitchFamily="34" charset="-128"/>
                <a:cs typeface="+mn-cs"/>
              </a:rPr>
              <a:t> be positive integers.</a:t>
            </a:r>
          </a:p>
          <a:p>
            <a:pPr>
              <a:defRPr/>
            </a:pPr>
            <a:r>
              <a:rPr lang="en-US" sz="2800" dirty="0">
                <a:ea typeface="MS PGothic" pitchFamily="34" charset="-128"/>
              </a:rPr>
              <a:t>We have </a:t>
            </a:r>
            <a:r>
              <a:rPr lang="en-US" sz="2800" dirty="0" err="1">
                <a:ea typeface="MS PGothic" pitchFamily="34" charset="-128"/>
                <a:cs typeface="+mn-cs"/>
              </a:rPr>
              <a:t>gcd</a:t>
            </a:r>
            <a:r>
              <a:rPr lang="en-US" sz="2800" dirty="0">
                <a:ea typeface="MS PGothic" pitchFamily="34" charset="-128"/>
                <a:cs typeface="+mn-cs"/>
              </a:rPr>
              <a:t>(</a:t>
            </a:r>
            <a:r>
              <a:rPr lang="en-US" sz="2800" i="1" dirty="0" err="1">
                <a:ea typeface="MS PGothic" pitchFamily="34" charset="-128"/>
                <a:cs typeface="+mn-cs"/>
              </a:rPr>
              <a:t>a,b</a:t>
            </a:r>
            <a:r>
              <a:rPr lang="en-US" sz="2800" dirty="0">
                <a:ea typeface="MS PGothic" pitchFamily="34" charset="-128"/>
                <a:cs typeface="+mn-cs"/>
              </a:rPr>
              <a:t>) </a:t>
            </a:r>
            <a:r>
              <a:rPr lang="en-US" sz="2800" i="1" dirty="0">
                <a:ea typeface="MS PGothic" pitchFamily="34" charset="-128"/>
                <a:cs typeface="+mn-cs"/>
              </a:rPr>
              <a:t>=</a:t>
            </a:r>
            <a:r>
              <a:rPr lang="en-US" sz="2800" dirty="0">
                <a:ea typeface="MS PGothic" pitchFamily="34" charset="-128"/>
                <a:cs typeface="+mn-cs"/>
              </a:rPr>
              <a:t> </a:t>
            </a:r>
            <a:r>
              <a:rPr lang="en-US" sz="2800" dirty="0" err="1">
                <a:ea typeface="MS PGothic" pitchFamily="34" charset="-128"/>
                <a:cs typeface="+mn-cs"/>
              </a:rPr>
              <a:t>gcd</a:t>
            </a:r>
            <a:r>
              <a:rPr lang="en-US" sz="2800" dirty="0">
                <a:ea typeface="MS PGothic" pitchFamily="34" charset="-128"/>
                <a:cs typeface="+mn-cs"/>
              </a:rPr>
              <a:t>(</a:t>
            </a:r>
            <a:r>
              <a:rPr lang="en-US" sz="2800" i="1" dirty="0">
                <a:ea typeface="MS PGothic" pitchFamily="34" charset="-128"/>
                <a:cs typeface="+mn-cs"/>
              </a:rPr>
              <a:t>b, a </a:t>
            </a:r>
            <a:r>
              <a:rPr lang="en-US" sz="2800" dirty="0">
                <a:ea typeface="MS PGothic" pitchFamily="34" charset="-128"/>
                <a:cs typeface="+mn-cs"/>
              </a:rPr>
              <a:t>mod</a:t>
            </a:r>
            <a:r>
              <a:rPr lang="en-US" sz="2800" i="1" dirty="0">
                <a:ea typeface="MS PGothic" pitchFamily="34" charset="-128"/>
                <a:cs typeface="+mn-cs"/>
              </a:rPr>
              <a:t> b</a:t>
            </a:r>
            <a:r>
              <a:rPr lang="en-US" sz="2800" dirty="0">
                <a:ea typeface="MS PGothic" pitchFamily="34" charset="-128"/>
                <a:cs typeface="+mn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2516871"/>
                <a:ext cx="9143999" cy="4124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alibri"/>
                    <a:cs typeface="Calibri"/>
                  </a:rPr>
                  <a:t>	Proof:</a:t>
                </a:r>
              </a:p>
              <a:p>
                <a:pPr lvl="0"/>
                <a:r>
                  <a:rPr lang="en-US" sz="2000" dirty="0">
                    <a:latin typeface="Calibri"/>
                    <a:cs typeface="Calibri"/>
                  </a:rPr>
                  <a:t>	</a:t>
                </a:r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By definition of mod,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+(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  for some integer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div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  </a:t>
                </a:r>
              </a:p>
              <a:p>
                <a:pPr lvl="0"/>
                <a:endParaRPr lang="en-US" sz="1200" dirty="0">
                  <a:solidFill>
                    <a:prstClr val="black"/>
                  </a:solidFill>
                  <a:cs typeface="Calibri"/>
                </a:endParaRPr>
              </a:p>
              <a:p>
                <a:r>
                  <a:rPr lang="en-US" sz="2000" dirty="0">
                    <a:cs typeface="Calibri"/>
                  </a:rPr>
                  <a:t>	Suppose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|(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cs typeface="Calibri"/>
                  </a:rPr>
                  <a:t>.</a:t>
                </a:r>
              </a:p>
              <a:p>
                <a:r>
                  <a:rPr lang="en-US" sz="2000" dirty="0">
                    <a:cs typeface="Calibri"/>
                  </a:rPr>
                  <a:t>	Then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𝑚𝑑</m:t>
                    </m:r>
                  </m:oMath>
                </a14:m>
                <a:r>
                  <a:rPr lang="en-US" sz="20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)=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𝑛𝑑</m:t>
                    </m:r>
                  </m:oMath>
                </a14:m>
                <a:r>
                  <a:rPr lang="en-US" sz="2000" dirty="0">
                    <a:cs typeface="Calibri"/>
                  </a:rPr>
                  <a:t> for some integers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</m:oMath>
                </a14:m>
                <a:r>
                  <a:rPr lang="en-US" sz="20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</m:oMath>
                </a14:m>
                <a:r>
                  <a:rPr lang="en-US" sz="2000" dirty="0">
                    <a:cs typeface="Calibri"/>
                  </a:rPr>
                  <a:t>.    </a:t>
                </a:r>
                <a:endParaRPr lang="en-US" sz="900" dirty="0">
                  <a:cs typeface="Calibri"/>
                </a:endParaRPr>
              </a:p>
              <a:p>
                <a:r>
                  <a:rPr lang="en-US" sz="2000" dirty="0">
                    <a:cs typeface="Calibri"/>
                  </a:rPr>
                  <a:t>	Therefore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+(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000" i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 =</m:t>
                    </m:r>
                    <m:r>
                      <a:rPr lang="en-US" sz="2000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𝑞𝑚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+ 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𝑛𝑑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𝑞𝑚</m:t>
                        </m:r>
                        <m:r>
                          <a:rPr lang="en-US" sz="20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2000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</a:t>
                </a:r>
              </a:p>
              <a:p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So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</a:t>
                </a:r>
              </a:p>
              <a:p>
                <a:pPr lvl="0"/>
                <a:endParaRPr lang="en-US" sz="1000" dirty="0">
                  <a:solidFill>
                    <a:prstClr val="black"/>
                  </a:solidFill>
                  <a:cs typeface="Calibri"/>
                </a:endParaRPr>
              </a:p>
              <a:p>
                <a:r>
                  <a:rPr lang="en-US" sz="2000" dirty="0">
                    <a:latin typeface="Calibri"/>
                    <a:cs typeface="Calibri"/>
                  </a:rPr>
                  <a:t>        Suppose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.</a:t>
                </a:r>
              </a:p>
              <a:p>
                <a:r>
                  <a:rPr lang="en-US" sz="2000" dirty="0">
                    <a:latin typeface="Calibri"/>
                    <a:cs typeface="Calibri"/>
                  </a:rPr>
                  <a:t>	Then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𝑘𝑑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𝑗𝑑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 for some integers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𝑗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.</a:t>
                </a:r>
                <a:endParaRPr lang="en-US" sz="1050" dirty="0">
                  <a:cs typeface="Calibri"/>
                </a:endParaRPr>
              </a:p>
              <a:p>
                <a:r>
                  <a:rPr lang="en-US" sz="2000" dirty="0">
                    <a:cs typeface="Calibri"/>
                  </a:rPr>
                  <a:t>        Therefore</a:t>
                </a:r>
                <a:r>
                  <a:rPr lang="en-US" sz="2000" dirty="0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)=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–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𝑘𝑑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–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𝑞𝑗𝑑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=(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–</m:t>
                    </m:r>
                    <m: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𝑞𝑗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. </a:t>
                </a:r>
              </a:p>
              <a:p>
                <a:r>
                  <a:rPr lang="en-US" sz="2000" dirty="0">
                    <a:latin typeface="Calibri"/>
                    <a:cs typeface="Calibri"/>
                  </a:rPr>
                  <a:t>	So,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𝑑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|(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latin typeface="Calibri"/>
                    <a:cs typeface="Calibri"/>
                  </a:rPr>
                  <a:t> also.</a:t>
                </a:r>
              </a:p>
              <a:p>
                <a:endParaRPr lang="en-US" sz="2000" dirty="0">
                  <a:latin typeface="Calibri"/>
                  <a:cs typeface="Calibri"/>
                </a:endParaRPr>
              </a:p>
              <a:p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	Since they have the same common divisors,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gcd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⁡(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gcd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⁡(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mod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6871"/>
                <a:ext cx="9143999" cy="4124206"/>
              </a:xfrm>
              <a:prstGeom prst="rect">
                <a:avLst/>
              </a:prstGeom>
              <a:blipFill>
                <a:blip r:embed="rId2"/>
                <a:stretch>
                  <a:fillRect t="-923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323693" y="6288670"/>
            <a:ext cx="143934" cy="1777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8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simple GCD fact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0000" y="1222022"/>
            <a:ext cx="40640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ea typeface="MS PGothic" pitchFamily="34" charset="-128"/>
                <a:cs typeface="+mn-cs"/>
              </a:rPr>
              <a:t>Let a be a positive integer.</a:t>
            </a:r>
          </a:p>
          <a:p>
            <a:pPr>
              <a:defRPr/>
            </a:pPr>
            <a:r>
              <a:rPr lang="en-US" sz="2800" dirty="0">
                <a:ea typeface="MS PGothic" pitchFamily="34" charset="-128"/>
              </a:rPr>
              <a:t>We have</a:t>
            </a:r>
            <a:r>
              <a:rPr lang="en-US" sz="2800" dirty="0">
                <a:ea typeface="MS PGothic" pitchFamily="34" charset="-128"/>
                <a:cs typeface="+mn-cs"/>
              </a:rPr>
              <a:t> </a:t>
            </a:r>
            <a:r>
              <a:rPr lang="en-US" sz="2800" dirty="0" err="1">
                <a:ea typeface="MS PGothic" pitchFamily="34" charset="-128"/>
                <a:cs typeface="+mn-cs"/>
              </a:rPr>
              <a:t>gcd</a:t>
            </a:r>
            <a:r>
              <a:rPr lang="en-US" sz="2800" dirty="0">
                <a:ea typeface="MS PGothic" pitchFamily="34" charset="-128"/>
                <a:cs typeface="+mn-cs"/>
              </a:rPr>
              <a:t>(</a:t>
            </a:r>
            <a:r>
              <a:rPr lang="en-US" sz="2800" i="1" dirty="0">
                <a:ea typeface="MS PGothic" pitchFamily="34" charset="-128"/>
                <a:cs typeface="+mn-cs"/>
              </a:rPr>
              <a:t>a,0</a:t>
            </a:r>
            <a:r>
              <a:rPr lang="en-US" sz="2800" dirty="0">
                <a:ea typeface="MS PGothic" pitchFamily="34" charset="-128"/>
                <a:cs typeface="+mn-cs"/>
              </a:rPr>
              <a:t>)</a:t>
            </a:r>
            <a:r>
              <a:rPr lang="en-US" sz="2800" i="1" dirty="0">
                <a:ea typeface="MS PGothic" pitchFamily="34" charset="-128"/>
                <a:cs typeface="+mn-cs"/>
              </a:rPr>
              <a:t> =</a:t>
            </a:r>
            <a:r>
              <a:rPr lang="en-US" sz="2800" dirty="0">
                <a:ea typeface="MS PGothic" pitchFamily="34" charset="-128"/>
                <a:cs typeface="+mn-cs"/>
              </a:rPr>
              <a:t> </a:t>
            </a:r>
            <a:r>
              <a:rPr lang="en-US" sz="2800" i="1" dirty="0">
                <a:ea typeface="MS PGothic" pitchFamily="34" charset="-128"/>
                <a:cs typeface="+mn-cs"/>
              </a:rPr>
              <a:t>a.</a:t>
            </a:r>
            <a:endParaRPr lang="en-US" sz="2800" dirty="0"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151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Euclid’s Algorithm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Calibri" charset="0"/>
              </a:rPr>
              <a:t>gcd</a:t>
            </a:r>
            <a:r>
              <a:rPr lang="en-US" dirty="0">
                <a:solidFill>
                  <a:srgbClr val="C00000"/>
                </a:solidFill>
                <a:latin typeface="Calibri" charset="0"/>
              </a:rPr>
              <a:t>(a, b) = </a:t>
            </a:r>
            <a:r>
              <a:rPr lang="en-US" dirty="0" err="1">
                <a:solidFill>
                  <a:srgbClr val="C00000"/>
                </a:solidFill>
                <a:latin typeface="Calibri" charset="0"/>
              </a:rPr>
              <a:t>gcd</a:t>
            </a:r>
            <a:r>
              <a:rPr lang="en-US" dirty="0">
                <a:solidFill>
                  <a:srgbClr val="C00000"/>
                </a:solidFill>
                <a:latin typeface="Calibri" charset="0"/>
              </a:rPr>
              <a:t>(b, a mod b)   		</a:t>
            </a:r>
            <a:r>
              <a:rPr lang="en-US" dirty="0" err="1">
                <a:solidFill>
                  <a:srgbClr val="C00000"/>
                </a:solidFill>
                <a:latin typeface="Calibri" charset="0"/>
              </a:rPr>
              <a:t>gcd</a:t>
            </a:r>
            <a:r>
              <a:rPr lang="en-US" dirty="0">
                <a:solidFill>
                  <a:srgbClr val="C00000"/>
                </a:solidFill>
                <a:latin typeface="Calibri" charset="0"/>
              </a:rPr>
              <a:t>(a, 0) = a</a:t>
            </a:r>
          </a:p>
          <a:p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2105" y="2512956"/>
            <a:ext cx="816469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>
                <a:latin typeface="Consolas"/>
                <a:cs typeface="Consolas"/>
              </a:rPr>
              <a:t>int </a:t>
            </a:r>
            <a:r>
              <a:rPr lang="en-US" sz="2000" dirty="0" err="1">
                <a:latin typeface="Consolas"/>
                <a:cs typeface="Consolas"/>
              </a:rPr>
              <a:t>gcd</a:t>
            </a:r>
            <a:r>
              <a:rPr lang="en-US" sz="2000" dirty="0">
                <a:latin typeface="Consolas"/>
                <a:cs typeface="Consolas"/>
              </a:rPr>
              <a:t>(int a, int b){ /* Assumes: a &gt;= b, b &gt;= 0 */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if (b == 0)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return a;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} else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return </a:t>
            </a:r>
            <a:r>
              <a:rPr lang="en-US" sz="2000" dirty="0" err="1">
                <a:latin typeface="Consolas"/>
                <a:cs typeface="Consolas"/>
              </a:rPr>
              <a:t>gcd</a:t>
            </a:r>
            <a:r>
              <a:rPr lang="en-US" sz="2000" dirty="0">
                <a:latin typeface="Consolas"/>
                <a:cs typeface="Consolas"/>
              </a:rPr>
              <a:t>(b, a % b);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}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76F90-DFDC-4F43-8823-C471756DD256}"/>
              </a:ext>
            </a:extLst>
          </p:cNvPr>
          <p:cNvSpPr txBox="1"/>
          <p:nvPr/>
        </p:nvSpPr>
        <p:spPr>
          <a:xfrm>
            <a:off x="3251812" y="6028521"/>
            <a:ext cx="270528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ea typeface="MS PGothic" pitchFamily="34" charset="-128"/>
                <a:cs typeface="+mn-cs"/>
              </a:rPr>
              <a:t>Note: </a:t>
            </a:r>
            <a:r>
              <a:rPr lang="en-US" dirty="0" err="1">
                <a:ea typeface="MS PGothic" pitchFamily="34" charset="-128"/>
                <a:cs typeface="+mn-cs"/>
              </a:rPr>
              <a:t>gcd</a:t>
            </a:r>
            <a:r>
              <a:rPr lang="en-US" dirty="0">
                <a:ea typeface="MS PGothic" pitchFamily="34" charset="-128"/>
                <a:cs typeface="+mn-cs"/>
              </a:rPr>
              <a:t>(b, a) = </a:t>
            </a:r>
            <a:r>
              <a:rPr lang="en-US" dirty="0" err="1">
                <a:ea typeface="MS PGothic" pitchFamily="34" charset="-128"/>
                <a:cs typeface="+mn-cs"/>
              </a:rPr>
              <a:t>gcd</a:t>
            </a:r>
            <a:r>
              <a:rPr lang="en-US" dirty="0">
                <a:ea typeface="MS PGothic" pitchFamily="34" charset="-128"/>
                <a:cs typeface="+mn-cs"/>
              </a:rPr>
              <a:t>(a, b)</a:t>
            </a:r>
          </a:p>
        </p:txBody>
      </p:sp>
    </p:spTree>
    <p:extLst>
      <p:ext uri="{BB962C8B-B14F-4D97-AF65-F5344CB8AC3E}">
        <p14:creationId xmlns:p14="http://schemas.microsoft.com/office/powerpoint/2010/main" val="398638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Basic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8503" y="2853403"/>
                <a:ext cx="65469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cs typeface="Franklin Gothic Medium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C00000"/>
                        </a:solidFill>
                        <a:latin typeface="Cambria Math" charset="0"/>
                        <a:cs typeface="Franklin Gothic Medium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cs typeface="Franklin Gothic Medium"/>
                      </a:rPr>
                      <m:t>𝑏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cs typeface="Franklin Gothic Medium"/>
                      </a:rPr>
                      <m:t>𝑐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03" y="2853403"/>
                <a:ext cx="6546993" cy="461665"/>
              </a:xfrm>
              <a:prstGeom prst="rect">
                <a:avLst/>
              </a:prstGeom>
              <a:blipFill>
                <a:blip r:embed="rId2"/>
                <a:stretch>
                  <a:fillRect l="-139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99497-5A02-9C46-BD5C-F30E946E9805}"/>
                  </a:ext>
                </a:extLst>
              </p:cNvPr>
              <p:cNvSpPr txBox="1"/>
              <p:nvPr/>
            </p:nvSpPr>
            <p:spPr>
              <a:xfrm>
                <a:off x="1650232" y="1267177"/>
                <a:ext cx="5843536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be a positive integer.</a:t>
                </a:r>
              </a:p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charset="0"/>
                      </a:rPr>
                      <m:t>𝒃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99497-5A02-9C46-BD5C-F30E946E9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32" y="1267177"/>
                <a:ext cx="5843536" cy="830997"/>
              </a:xfrm>
              <a:prstGeom prst="rect">
                <a:avLst/>
              </a:prstGeom>
              <a:blipFill>
                <a:blip r:embed="rId6"/>
                <a:stretch>
                  <a:fillRect l="-1515" t="-4478" b="-1492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936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Euclid’s Algorithm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88" y="2412999"/>
            <a:ext cx="2037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ea typeface="MS PGothic" pitchFamily="34" charset="-128"/>
              </a:rPr>
              <a:t>gcd(660,126)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599" y="1163133"/>
                <a:ext cx="80772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Repeatedly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i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to reduce numbers until you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,0)=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163133"/>
                <a:ext cx="8077201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132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24719" y="2415036"/>
            <a:ext cx="1896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a typeface="MS PGothic" pitchFamily="34" charset="-128"/>
              </a:rPr>
              <a:t>gcd(660,126)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5306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Euclid’s Algorithm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88" y="2412999"/>
            <a:ext cx="68380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ea typeface="MS PGothic" pitchFamily="34" charset="-128"/>
              </a:rPr>
              <a:t>gcd(660,126) = gcd(126, 660 mod 126) = gcd(126, 30)</a:t>
            </a:r>
          </a:p>
          <a:p>
            <a:pPr>
              <a:defRPr/>
            </a:pPr>
            <a:r>
              <a:rPr lang="en-US" sz="2400" dirty="0">
                <a:ea typeface="MS PGothic" pitchFamily="34" charset="-128"/>
              </a:rPr>
              <a:t>			     = gcd(30, 126 mod 30)	    = gcd(30, 6)</a:t>
            </a:r>
          </a:p>
          <a:p>
            <a:pPr>
              <a:defRPr/>
            </a:pPr>
            <a:r>
              <a:rPr lang="en-US" sz="2400" dirty="0">
                <a:ea typeface="MS PGothic" pitchFamily="34" charset="-128"/>
              </a:rPr>
              <a:t>			     = gcd(6, 30 mod 6)		    = gcd(6, 0)</a:t>
            </a:r>
          </a:p>
          <a:p>
            <a:pPr>
              <a:defRPr/>
            </a:pPr>
            <a:r>
              <a:rPr lang="en-US" sz="2400" dirty="0">
                <a:ea typeface="MS PGothic" pitchFamily="34" charset="-128"/>
              </a:rPr>
              <a:t>			     = 6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719" y="2415036"/>
            <a:ext cx="1896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a typeface="MS PGothic" pitchFamily="34" charset="-128"/>
              </a:rPr>
              <a:t>gcd(660,126)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599" y="1163133"/>
                <a:ext cx="80772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Repeatedly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i="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to reduce numbers until you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,0)=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163133"/>
                <a:ext cx="8077201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132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5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Euclid’s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91067" y="1199004"/>
                <a:ext cx="8229600" cy="5503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There are an infinite number of primes.</a:t>
                </a:r>
                <a:endParaRPr lang="en-US" sz="2800" dirty="0">
                  <a:latin typeface="Franklin Gothic Medium" panose="020B0603020102020204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Proof by contradiction: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Suppose that there are only a finite number of primes and call the full 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17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491067" y="1199004"/>
                <a:ext cx="8229600" cy="5503010"/>
              </a:xfrm>
              <a:blipFill>
                <a:blip r:embed="rId5"/>
                <a:stretch>
                  <a:fillRect l="-1556" t="-1109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05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Euclid’s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91067" y="1199004"/>
                <a:ext cx="8229600" cy="55030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There are an infinite number of primes.</a:t>
                </a:r>
                <a:endParaRPr lang="en-US" sz="2800" dirty="0">
                  <a:latin typeface="Franklin Gothic Medium" panose="020B0603020102020204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Proof by contradiction: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Suppose that there are only a finite number of primes and call the full 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Define the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∙… 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and let 		  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17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491067" y="1199004"/>
                <a:ext cx="8229600" cy="5503010"/>
              </a:xfrm>
              <a:blipFill>
                <a:blip r:embed="rId5"/>
                <a:stretch>
                  <a:fillRect l="-1556" t="-1109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59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Euclid’s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491067" y="1199004"/>
                <a:ext cx="8229600" cy="550301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There are an infinite number of primes.</a:t>
                </a:r>
                <a:endParaRPr lang="en-US" sz="2800" dirty="0">
                  <a:latin typeface="Franklin Gothic Medium" panose="020B0603020102020204" pitchFamily="34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Franklin Gothic Medium" panose="020B0603020102020204" pitchFamily="34" charset="0"/>
                  </a:rPr>
                  <a:t>Proof by contradiction: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Suppose that there are only a finite number of primes and call the full list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Define the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∙… ∙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and let 		  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 (Note that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&gt;</m:t>
                    </m:r>
                    <m:r>
                      <a:rPr lang="en-US" sz="26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.)</a:t>
                </a:r>
              </a:p>
              <a:p>
                <a:pPr marL="457200" lvl="1" indent="0"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Case 1: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is prime: Then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is a prime different from all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rgbClr val="C00000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since it is bigger than all of them.</a:t>
                </a:r>
                <a:endParaRPr lang="en-US" sz="1300" baseline="-25000" dirty="0">
                  <a:latin typeface="Franklin Gothic Medium" panose="020B0603020102020204" pitchFamily="34" charset="0"/>
                </a:endParaRPr>
              </a:p>
              <a:p>
                <a:pPr marL="457200" lvl="1" indent="0">
                  <a:spcBef>
                    <a:spcPts val="1200"/>
                  </a:spcBef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Case 2: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is not prime:  Then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has some prime factor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 (which must be in the list).   Therefore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en-US" sz="2600" dirty="0">
                    <a:latin typeface="Franklin Gothic Medium" panose="020B06030201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  <a:latin typeface="Franklin Gothic Medium" panose="020B0603020102020204" pitchFamily="34" charset="0"/>
                  </a:rPr>
                  <a:t> </a:t>
                </a:r>
                <a:r>
                  <a:rPr lang="en-US" sz="2600" dirty="0">
                    <a:latin typeface="Franklin Gothic Medium" panose="020B0603020102020204" pitchFamily="34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which means that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|1</m:t>
                    </m:r>
                  </m:oMath>
                </a14:m>
                <a:r>
                  <a:rPr lang="en-US" sz="2600" dirty="0">
                    <a:latin typeface="Franklin Gothic Medium" panose="020B0603020102020204" pitchFamily="34" charset="0"/>
                  </a:rPr>
                  <a:t>.</a:t>
                </a:r>
              </a:p>
              <a:p>
                <a:pPr marL="457200" lvl="1" indent="0">
                  <a:spcBef>
                    <a:spcPts val="1200"/>
                  </a:spcBef>
                  <a:buFont typeface="Arial" charset="0"/>
                  <a:buNone/>
                </a:pPr>
                <a:r>
                  <a:rPr lang="en-US" sz="2600" dirty="0">
                    <a:latin typeface="Franklin Gothic Medium" panose="020B0603020102020204" pitchFamily="34" charset="0"/>
                  </a:rPr>
                  <a:t>Both cases are contradictions,</a:t>
                </a:r>
                <a:br>
                  <a:rPr lang="en-US" sz="2600" dirty="0">
                    <a:latin typeface="Franklin Gothic Medium" panose="020B0603020102020204" pitchFamily="34" charset="0"/>
                  </a:rPr>
                </a:br>
                <a:r>
                  <a:rPr lang="en-US" sz="2600" dirty="0">
                    <a:latin typeface="Franklin Gothic Medium" panose="020B0603020102020204" pitchFamily="34" charset="0"/>
                  </a:rPr>
                  <a:t>so the assumption is false (proof by cases).</a:t>
                </a:r>
              </a:p>
            </p:txBody>
          </p:sp>
        </mc:Choice>
        <mc:Fallback xmlns="">
          <p:sp>
            <p:nvSpPr>
              <p:cNvPr id="717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491067" y="1199004"/>
                <a:ext cx="8229600" cy="5503010"/>
              </a:xfrm>
              <a:blipFill>
                <a:blip r:embed="rId6"/>
                <a:stretch>
                  <a:fillRect l="-1541" t="-1609" r="-1079" b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237555" y="6278639"/>
            <a:ext cx="143934" cy="1777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Basic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8503" y="2853403"/>
                <a:ext cx="65469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cs typeface="Franklin Gothic Medium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C00000"/>
                        </a:solidFill>
                        <a:latin typeface="Cambria Math" charset="0"/>
                        <a:cs typeface="Franklin Gothic Medium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cs typeface="Franklin Gothic Medium"/>
                      </a:rPr>
                      <m:t>𝑏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charset="0"/>
                        <a:cs typeface="Franklin Gothic Medium"/>
                      </a:rPr>
                      <m:t>𝑐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 Then, by the previous property, we have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mod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mod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𝑚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charset="0"/>
                        <a:cs typeface="Franklin Gothic Medium"/>
                      </a:rPr>
                      <m:t>𝑏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mod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𝑚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charset="0"/>
                        <a:cs typeface="Franklin Gothic Medium"/>
                      </a:rPr>
                      <m:t>𝑐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mod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𝑚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03" y="2853403"/>
                <a:ext cx="6546993" cy="1200329"/>
              </a:xfrm>
              <a:prstGeom prst="rect">
                <a:avLst/>
              </a:prstGeom>
              <a:blipFill>
                <a:blip r:embed="rId2"/>
                <a:stretch>
                  <a:fillRect l="-1550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8503" y="4296403"/>
                <a:ext cx="70931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cs typeface="Franklin Gothic Medium"/>
                  </a:rPr>
                  <a:t>Putting these together, we have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mod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𝑚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charset="0"/>
                        <a:cs typeface="Franklin Gothic Medium"/>
                      </a:rPr>
                      <m:t>𝑐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mod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𝑚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, which says that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charset="0"/>
                        <a:cs typeface="Franklin Gothic Medium"/>
                      </a:rPr>
                      <m:t>𝑐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, by the previous property.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03" y="4296403"/>
                <a:ext cx="7093144" cy="830997"/>
              </a:xfrm>
              <a:prstGeom prst="rect">
                <a:avLst/>
              </a:prstGeom>
              <a:blipFill>
                <a:blip r:embed="rId3"/>
                <a:stretch>
                  <a:fillRect l="-1431" t="-4545" r="-17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99497-5A02-9C46-BD5C-F30E946E9805}"/>
                  </a:ext>
                </a:extLst>
              </p:cNvPr>
              <p:cNvSpPr txBox="1"/>
              <p:nvPr/>
            </p:nvSpPr>
            <p:spPr>
              <a:xfrm>
                <a:off x="1650232" y="1267177"/>
                <a:ext cx="5843536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be a positive integer.</a:t>
                </a:r>
              </a:p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charset="0"/>
                      </a:rPr>
                      <m:t>𝒃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charset="0"/>
                      </a:rPr>
                      <m:t>𝒄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99497-5A02-9C46-BD5C-F30E946E9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32" y="1267177"/>
                <a:ext cx="5843536" cy="830997"/>
              </a:xfrm>
              <a:prstGeom prst="rect">
                <a:avLst/>
              </a:prstGeom>
              <a:blipFill>
                <a:blip r:embed="rId6"/>
                <a:stretch>
                  <a:fillRect l="-1515" t="-4478" b="-1492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38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Addition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be a positive integer.  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blipFill>
                <a:blip r:embed="rId2"/>
                <a:stretch>
                  <a:fillRect l="-1211" t="-4478" b="-1492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21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Addition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05178" y="2897687"/>
                <a:ext cx="822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cs typeface="Franklin Gothic Medium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78" y="2897687"/>
                <a:ext cx="8229600" cy="461665"/>
              </a:xfrm>
              <a:prstGeom prst="rect">
                <a:avLst/>
              </a:prstGeom>
              <a:blipFill>
                <a:blip r:embed="rId2"/>
                <a:stretch>
                  <a:fillRect l="-118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97A916-9547-A94D-9FD5-7DEE18C4824E}"/>
                  </a:ext>
                </a:extLst>
              </p:cNvPr>
              <p:cNvSpPr txBox="1"/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be a positive integer.  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97A916-9547-A94D-9FD5-7DEE18C4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blipFill>
                <a:blip r:embed="rId3"/>
                <a:stretch>
                  <a:fillRect l="-1211" t="-4478" b="-1492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Addition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05178" y="2897687"/>
                <a:ext cx="82296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cs typeface="Franklin Gothic Medium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  Unrolling the definitions, we can see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–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𝑘𝑚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–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𝑗𝑚</m:t>
                    </m:r>
                    <m:r>
                      <a:rPr lang="en-US" sz="24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,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∈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ℤ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</a:t>
                </a:r>
              </a:p>
              <a:p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r>
                  <a:rPr lang="en-US" sz="2400" dirty="0">
                    <a:cs typeface="Franklin Gothic Medium"/>
                  </a:rPr>
                  <a:t>Adding the equations together gives us 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) – 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) = 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𝑚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𝑘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𝑗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)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</a:t>
                </a:r>
              </a:p>
              <a:p>
                <a:endParaRPr lang="en-US" sz="2400" dirty="0">
                  <a:cs typeface="Franklin Gothic Medium"/>
                </a:endParaRPr>
              </a:p>
              <a:p>
                <a:r>
                  <a:rPr lang="en-US" sz="2400" dirty="0">
                    <a:cs typeface="Franklin Gothic Medium"/>
                  </a:rPr>
                  <a:t>By the definition of congruence, we have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𝑎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𝑐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≡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𝑏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+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𝑑</m:t>
                    </m:r>
                  </m:oMath>
                </a14:m>
                <a:r>
                  <a:rPr lang="en-US" sz="2400" dirty="0">
                    <a:cs typeface="Franklin Gothic Medium"/>
                  </a:rPr>
                  <a:t>.</a:t>
                </a:r>
                <a:r>
                  <a:rPr lang="en-US" sz="2400" dirty="0">
                    <a:latin typeface="Franklin Gothic Medium"/>
                    <a:cs typeface="Franklin Gothic Medium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78" y="2897687"/>
                <a:ext cx="8229600" cy="2677656"/>
              </a:xfrm>
              <a:prstGeom prst="rect">
                <a:avLst/>
              </a:prstGeom>
              <a:blipFill>
                <a:blip r:embed="rId2"/>
                <a:stretch>
                  <a:fillRect l="-1079" t="-1415" r="-77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97A916-9547-A94D-9FD5-7DEE18C4824E}"/>
                  </a:ext>
                </a:extLst>
              </p:cNvPr>
              <p:cNvSpPr txBox="1"/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be a positive integer.  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97A916-9547-A94D-9FD5-7DEE18C4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blipFill>
                <a:blip r:embed="rId3"/>
                <a:stretch>
                  <a:fillRect l="-1211" t="-4478" b="-1492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8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Arithmetic: Multiplication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E67E3A-87D6-4445-97C7-F60FEADAEDA5}"/>
                  </a:ext>
                </a:extLst>
              </p:cNvPr>
              <p:cNvSpPr txBox="1"/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latin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be a positive integer.  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400" dirty="0">
                    <a:latin typeface="Arial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𝒄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𝒃𝒅</m:t>
                    </m:r>
                  </m:oMath>
                </a14:m>
                <a:r>
                  <a:rPr lang="en-US" sz="2400" b="1" dirty="0">
                    <a:latin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E67E3A-87D6-4445-97C7-F60FEADA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78" y="1267177"/>
                <a:ext cx="7315200" cy="830997"/>
              </a:xfrm>
              <a:prstGeom prst="rect">
                <a:avLst/>
              </a:prstGeom>
              <a:blipFill>
                <a:blip r:embed="rId2"/>
                <a:stretch>
                  <a:fillRect l="-1211" t="-4478" b="-14925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297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8455</TotalTime>
  <Words>3276</Words>
  <Application>Microsoft Macintosh PowerPoint</Application>
  <PresentationFormat>On-screen Show (4:3)</PresentationFormat>
  <Paragraphs>435</Paragraphs>
  <Slides>44</Slides>
  <Notes>9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Consolas</vt:lpstr>
      <vt:lpstr>Franklin Gothic Medium</vt:lpstr>
      <vt:lpstr>Monaco</vt:lpstr>
      <vt:lpstr>Office Theme</vt:lpstr>
      <vt:lpstr>CSE 311: Foundations of Computing</vt:lpstr>
      <vt:lpstr>Recall: Familiar Properties of “=”</vt:lpstr>
      <vt:lpstr>Modular Arithmetic: Basic Property</vt:lpstr>
      <vt:lpstr>Modular Arithmetic: Basic Property</vt:lpstr>
      <vt:lpstr>Modular Arithmetic: Basic Property</vt:lpstr>
      <vt:lpstr>Modular Arithmetic: Addition Property</vt:lpstr>
      <vt:lpstr>Modular Arithmetic: Addition Property</vt:lpstr>
      <vt:lpstr>Modular Arithmetic: Addition Property</vt:lpstr>
      <vt:lpstr>Modular Arithmetic: Multiplication Property</vt:lpstr>
      <vt:lpstr>Modular Arithmetic: Multiplication Property</vt:lpstr>
      <vt:lpstr>Modular Arithmetic: Multiplication Property</vt:lpstr>
      <vt:lpstr>Modular Arithmetic: Multiplication Property</vt:lpstr>
      <vt:lpstr>Modular Arithmetic: Properties</vt:lpstr>
      <vt:lpstr>Modular Arithmetic: Properties</vt:lpstr>
      <vt:lpstr>Substitution Follows From Other Properties</vt:lpstr>
      <vt:lpstr>Basic Applications of mod</vt:lpstr>
      <vt:lpstr>n-bit Unsigned Integer Representation</vt:lpstr>
      <vt:lpstr>n-bit Unsigned Integer Representation</vt:lpstr>
      <vt:lpstr>Sign-Magnitude Integer Representation</vt:lpstr>
      <vt:lpstr>Two’s Complement Representation</vt:lpstr>
      <vt:lpstr>Two’s Complement Representation</vt:lpstr>
      <vt:lpstr>Two’s Complement Representation</vt:lpstr>
      <vt:lpstr>Two’s Complement Representation</vt:lpstr>
      <vt:lpstr>Hashing</vt:lpstr>
      <vt:lpstr>Hashing</vt:lpstr>
      <vt:lpstr>Pseudo-Random Number Generation</vt:lpstr>
      <vt:lpstr>More Number Theory Primes and GCD</vt:lpstr>
      <vt:lpstr>Primality</vt:lpstr>
      <vt:lpstr>Fundamental Theorem of Arithmetic</vt:lpstr>
      <vt:lpstr>Algorithmic Problems</vt:lpstr>
      <vt:lpstr>Factoring</vt:lpstr>
      <vt:lpstr>PowerPoint Presentation</vt:lpstr>
      <vt:lpstr>Famous Algorithmic Problems</vt:lpstr>
      <vt:lpstr>Greatest Common Divisor</vt:lpstr>
      <vt:lpstr>GCD and Factoring</vt:lpstr>
      <vt:lpstr>Useful GCD Fact</vt:lpstr>
      <vt:lpstr>Useful GCD Fact</vt:lpstr>
      <vt:lpstr>Another simple GCD fact</vt:lpstr>
      <vt:lpstr>Euclid’s Algorithm</vt:lpstr>
      <vt:lpstr>Euclid’s Algorithm</vt:lpstr>
      <vt:lpstr>Euclid’s Algorithm</vt:lpstr>
      <vt:lpstr>Euclid’s Theorem</vt:lpstr>
      <vt:lpstr>Euclid’s Theorem</vt:lpstr>
      <vt:lpstr>Euclid’s Theorem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311 (Fall 13)</dc:title>
  <dc:creator>James;R. Lee</dc:creator>
  <cp:lastModifiedBy>zat</cp:lastModifiedBy>
  <cp:revision>479</cp:revision>
  <cp:lastPrinted>2021-10-27T19:48:56Z</cp:lastPrinted>
  <dcterms:created xsi:type="dcterms:W3CDTF">2013-01-07T07:20:47Z</dcterms:created>
  <dcterms:modified xsi:type="dcterms:W3CDTF">2022-10-24T07:08:20Z</dcterms:modified>
</cp:coreProperties>
</file>